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
  </p:notesMasterIdLst>
  <p:sldIdLst>
    <p:sldId id="285" r:id="rId3"/>
    <p:sldId id="276" r:id="rId4"/>
    <p:sldId id="352" r:id="rId5"/>
    <p:sldId id="438" r:id="rId6"/>
    <p:sldId id="439" r:id="rId7"/>
    <p:sldId id="440" r:id="rId8"/>
    <p:sldId id="441" r:id="rId9"/>
    <p:sldId id="44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45D45-3B83-4EF0-9B1F-2F688E3D98D0}" type="datetimeFigureOut">
              <a:rPr lang="en-US" smtClean="0"/>
              <a:t>8/21/2021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0BC58-3CF9-4181-AD2B-F8C39ADEF290}" type="slidenum">
              <a:rPr lang="en-US" smtClean="0"/>
              <a:t>‹#›</a:t>
            </a:fld>
            <a:endParaRPr lang="en-US"/>
          </a:p>
        </p:txBody>
      </p:sp>
    </p:spTree>
    <p:extLst>
      <p:ext uri="{BB962C8B-B14F-4D97-AF65-F5344CB8AC3E}">
        <p14:creationId xmlns:p14="http://schemas.microsoft.com/office/powerpoint/2010/main" val="1073830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90ED76-426E-4560-A9FD-9782D0123D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016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0D177D-B25B-4EBC-96E0-2852EAF4C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502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0D177D-B25B-4EBC-96E0-2852EAF4C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5398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0D177D-B25B-4EBC-96E0-2852EAF4C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160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2F9B1-489A-4D10-8485-785CAB5507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489022-66B4-4F17-8E06-5C9C7941F6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DC4B0F-85F2-41E8-87D0-D38B4DEE7BD1}"/>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9B4157A4-369F-408F-82A3-6EDA1D983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3B019-FAEE-4784-92B5-F037E29C7B7D}"/>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491260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88872-2E01-472F-A30B-46935993B1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DF1DDA-D2AC-4DC6-BC3C-83CE06BE27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5E4FC-2063-420A-8BD4-56F4FB4F421F}"/>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C88F9293-5727-494F-8BC9-2F3831143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25B58-5742-4B8B-9FA5-E0B0AD6502AB}"/>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2524275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383D8-0185-41A6-A7F2-C553DBE37D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A50B41-7063-4BD4-BF59-48FDCFA346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95BDB-37DC-4BCA-A763-56774C4ED954}"/>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2AC7F6E7-6C08-43C5-B547-2BF2F5BEF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38EC7-A664-4181-9A76-2968F5B50C7A}"/>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3541264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3"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3"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7149AA-E9A6-41EA-912B-C435264609AC}" type="datetime1">
              <a:rPr lang="en-US" smtClean="0"/>
              <a:t>8/21/2021</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42FA758-A06F-4D5E-B523-C429F266AB1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195130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3F366D-576F-497D-85E5-9D777B987816}" type="datetime1">
              <a:rPr lang="en-US" smtClean="0"/>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830776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3"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3"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6B3BE0-B241-45D3-BFBC-A9BBC3E1FA0F}" type="datetime1">
              <a:rPr lang="en-US" smtClean="0"/>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FA758-A06F-4D5E-B523-C429F266AB17}"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5044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3" y="1828802"/>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2"/>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B0D47B-046D-4F25-A12E-1FD2F5794CE0}" type="datetime1">
              <a:rPr lang="en-US" smtClean="0"/>
              <a:t>8/21/2021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3433548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3"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3"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B4FCBB-C29E-48E1-9494-9A2F02E4F07A}" type="datetimeFigureOut">
              <a:rPr lang="en-US" smtClean="0"/>
              <a:t>8/21/2021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02CF1E-E388-48F6-BA1E-21D1A9556111}" type="slidenum">
              <a:rPr lang="en-US" smtClean="0"/>
              <a:t>‹#›</a:t>
            </a:fld>
            <a:endParaRPr lang="en-US"/>
          </a:p>
        </p:txBody>
      </p:sp>
    </p:spTree>
    <p:extLst>
      <p:ext uri="{BB962C8B-B14F-4D97-AF65-F5344CB8AC3E}">
        <p14:creationId xmlns:p14="http://schemas.microsoft.com/office/powerpoint/2010/main" val="1181228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7444DE-206D-412A-8C38-AC6141880C49}" type="datetime1">
              <a:rPr lang="en-US" smtClean="0"/>
              <a:t>8/21/2021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2461355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A23320-BE57-4810-8690-0BAA7B772205}" type="datetime1">
              <a:rPr lang="en-US" smtClean="0"/>
              <a:t>8/21/2021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820966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7" y="457202"/>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7"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7" y="2099736"/>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6567BF-4E5A-481C-AF03-D62DB7EC3F63}" type="datetime1">
              <a:rPr lang="en-US" smtClean="0"/>
              <a:t>8/21/2021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1284660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EFF-C780-49CD-ABCC-46C20CD83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0D635-83E6-4263-BCAC-E9EF2EA112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B7D52-EA67-449A-9116-DFC4BB680EA4}"/>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9C3EC5A1-50AD-4622-85F8-DDFD47D50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8DCA7-9BFC-4785-AF48-7B217DB6D858}"/>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2208389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1"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2"/>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1" y="6108591"/>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F79D8C-B72A-444E-8C78-B48C831440F8}" type="datetime1">
              <a:rPr lang="en-US" smtClean="0"/>
              <a:t>8/21/2021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1823534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F072AE-0382-45BA-A9F0-3E3ADD5A46A5}" type="datetime1">
              <a:rPr lang="en-US" smtClean="0"/>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394486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699" y="381000"/>
            <a:ext cx="2476501"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1" y="381000"/>
            <a:ext cx="773430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03574-466A-45A2-899C-B698AC442CE8}" type="datetime1">
              <a:rPr lang="en-US" smtClean="0"/>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FA758-A06F-4D5E-B523-C429F266AB17}" type="slidenum">
              <a:rPr lang="en-US" smtClean="0"/>
              <a:t>‹#›</a:t>
            </a:fld>
            <a:endParaRPr lang="en-US"/>
          </a:p>
        </p:txBody>
      </p:sp>
    </p:spTree>
    <p:extLst>
      <p:ext uri="{BB962C8B-B14F-4D97-AF65-F5344CB8AC3E}">
        <p14:creationId xmlns:p14="http://schemas.microsoft.com/office/powerpoint/2010/main" val="356297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507E-1107-41C3-9A98-7ABCBF51BB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DE9111-73A1-4B1B-8D57-0BF01983B5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198E02-B70E-40DD-A1CD-6C4B8412A37A}"/>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73061DF4-113C-4C8D-892E-AFEA58E11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36F2B-A1B8-4409-A9D3-364F84990269}"/>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2307349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F356A-61CC-452D-B5E8-24B940D34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3ADC6E-1435-4601-9319-6B1362C6B9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26F7A1-9B18-465E-80C6-6B4888D186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2419BB-BC40-474C-AC1A-1ECE2968EDA6}"/>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6" name="Footer Placeholder 5">
            <a:extLst>
              <a:ext uri="{FF2B5EF4-FFF2-40B4-BE49-F238E27FC236}">
                <a16:creationId xmlns:a16="http://schemas.microsoft.com/office/drawing/2014/main" id="{E0E62898-312A-4ED4-B517-39B96643BA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FA3157-13AA-4B1D-A953-F66CEC49E4F4}"/>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411457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EEA5-7D09-4FDA-91CB-DB0E24CA4D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643706-5641-47CD-8EC1-5205C3944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5E7840-A6C6-4100-AD1B-213FBE3431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C58DAD-0406-4E89-AD3A-724501249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7DF27D-0F01-4C7B-86DC-00D1185530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DB1FA7-ED34-4B63-B067-64B6A2A95B38}"/>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8" name="Footer Placeholder 7">
            <a:extLst>
              <a:ext uri="{FF2B5EF4-FFF2-40B4-BE49-F238E27FC236}">
                <a16:creationId xmlns:a16="http://schemas.microsoft.com/office/drawing/2014/main" id="{75FC83A9-A2EB-4B3F-838E-992547AF1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A63887-B09A-46E1-92BC-49B2C01F2C31}"/>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414728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CC3C-E2E7-4696-B220-B4C0E60CD9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98696F-F96F-4143-B443-A9121AD93546}"/>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4" name="Footer Placeholder 3">
            <a:extLst>
              <a:ext uri="{FF2B5EF4-FFF2-40B4-BE49-F238E27FC236}">
                <a16:creationId xmlns:a16="http://schemas.microsoft.com/office/drawing/2014/main" id="{F7716E72-63F3-4A5F-88F0-EC6DADEFA8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7AACAA-729A-450A-B0F9-84DA76E6A1CE}"/>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1228482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36842E-386E-4DA8-BA13-C4FFA477AAD4}"/>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3" name="Footer Placeholder 2">
            <a:extLst>
              <a:ext uri="{FF2B5EF4-FFF2-40B4-BE49-F238E27FC236}">
                <a16:creationId xmlns:a16="http://schemas.microsoft.com/office/drawing/2014/main" id="{D6B67869-96FF-4085-8132-6497C0726D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CDA493-CDD4-4F2F-AFC8-2EE82CA07E08}"/>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499849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32C78-4AE7-4406-B9F1-F14D762E5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3B5BA5-7D26-43D6-83EF-559569C808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977F29-967B-448A-B2E5-7036BE161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6CC56-2714-4FAB-9AF6-27C6E6700EA0}"/>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6" name="Footer Placeholder 5">
            <a:extLst>
              <a:ext uri="{FF2B5EF4-FFF2-40B4-BE49-F238E27FC236}">
                <a16:creationId xmlns:a16="http://schemas.microsoft.com/office/drawing/2014/main" id="{D326BBDA-7BB9-4C79-90CF-35628D77F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90D4E-CAD9-4F0C-984B-AD46C2360AF4}"/>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3195275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C80F-1C7F-467F-B3F9-A4DBD5C755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102530-0C34-48DD-B6F4-4771B51EA6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A4425E-1F4D-4113-AF2F-2F8EC0AE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A39C60-2381-4330-B4EA-340E8721128E}"/>
              </a:ext>
            </a:extLst>
          </p:cNvPr>
          <p:cNvSpPr>
            <a:spLocks noGrp="1"/>
          </p:cNvSpPr>
          <p:nvPr>
            <p:ph type="dt" sz="half" idx="10"/>
          </p:nvPr>
        </p:nvSpPr>
        <p:spPr/>
        <p:txBody>
          <a:bodyPr/>
          <a:lstStyle/>
          <a:p>
            <a:fld id="{53607AF0-7CDD-43EB-A527-7DA0417A00B5}" type="datetimeFigureOut">
              <a:rPr lang="en-US" smtClean="0"/>
              <a:t>8/21/2021</a:t>
            </a:fld>
            <a:endParaRPr lang="en-US"/>
          </a:p>
        </p:txBody>
      </p:sp>
      <p:sp>
        <p:nvSpPr>
          <p:cNvPr id="6" name="Footer Placeholder 5">
            <a:extLst>
              <a:ext uri="{FF2B5EF4-FFF2-40B4-BE49-F238E27FC236}">
                <a16:creationId xmlns:a16="http://schemas.microsoft.com/office/drawing/2014/main" id="{1D710570-30BB-4F92-AD76-02E377D38C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EFCDA-CC58-416B-9217-8A5D4B606650}"/>
              </a:ext>
            </a:extLst>
          </p:cNvPr>
          <p:cNvSpPr>
            <a:spLocks noGrp="1"/>
          </p:cNvSpPr>
          <p:nvPr>
            <p:ph type="sldNum" sz="quarter" idx="12"/>
          </p:nvPr>
        </p:nvSpPr>
        <p:spPr/>
        <p:txBody>
          <a:bodyPr/>
          <a:lstStyle/>
          <a:p>
            <a:fld id="{12F2DB0A-939D-45CD-8E7D-159B3C18EE93}" type="slidenum">
              <a:rPr lang="en-US" smtClean="0"/>
              <a:t>‹#›</a:t>
            </a:fld>
            <a:endParaRPr lang="en-US"/>
          </a:p>
        </p:txBody>
      </p:sp>
    </p:spTree>
    <p:extLst>
      <p:ext uri="{BB962C8B-B14F-4D97-AF65-F5344CB8AC3E}">
        <p14:creationId xmlns:p14="http://schemas.microsoft.com/office/powerpoint/2010/main" val="73352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0AE342-BBFB-409A-938E-ADB7049400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63ED98-98D7-49C6-8F86-CA3FB0ACCF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E9742-DB33-439C-B3BF-CF67DE6BD4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607AF0-7CDD-43EB-A527-7DA0417A00B5}" type="datetimeFigureOut">
              <a:rPr lang="en-US" smtClean="0"/>
              <a:t>8/21/2021</a:t>
            </a:fld>
            <a:endParaRPr lang="en-US"/>
          </a:p>
        </p:txBody>
      </p:sp>
      <p:sp>
        <p:nvSpPr>
          <p:cNvPr id="5" name="Footer Placeholder 4">
            <a:extLst>
              <a:ext uri="{FF2B5EF4-FFF2-40B4-BE49-F238E27FC236}">
                <a16:creationId xmlns:a16="http://schemas.microsoft.com/office/drawing/2014/main" id="{8B088A84-7191-41FD-AFCD-38A24E8A06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D1BA14-E0A7-4513-A5D7-FED83E97D7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F2DB0A-939D-45CD-8E7D-159B3C18EE93}" type="slidenum">
              <a:rPr lang="en-US" smtClean="0"/>
              <a:t>‹#›</a:t>
            </a:fld>
            <a:endParaRPr lang="en-US"/>
          </a:p>
        </p:txBody>
      </p:sp>
    </p:spTree>
    <p:extLst>
      <p:ext uri="{BB962C8B-B14F-4D97-AF65-F5344CB8AC3E}">
        <p14:creationId xmlns:p14="http://schemas.microsoft.com/office/powerpoint/2010/main" val="2577779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3"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3" y="1828802"/>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3" y="998539"/>
            <a:ext cx="1904999" cy="36512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B5B4FCBB-C29E-48E1-9494-9A2F02E4F07A}" type="datetimeFigureOut">
              <a:rPr lang="en-US" smtClean="0"/>
              <a:t>8/21/2021</a:t>
            </a:fld>
            <a:endParaRPr lang="en-US"/>
          </a:p>
        </p:txBody>
      </p:sp>
      <p:sp>
        <p:nvSpPr>
          <p:cNvPr id="5" name="Footer Placeholder 4"/>
          <p:cNvSpPr>
            <a:spLocks noGrp="1"/>
          </p:cNvSpPr>
          <p:nvPr>
            <p:ph type="ftr" sz="quarter" idx="3"/>
          </p:nvPr>
        </p:nvSpPr>
        <p:spPr>
          <a:xfrm rot="16200000">
            <a:off x="9959341" y="4046539"/>
            <a:ext cx="3581400" cy="36512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2"/>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F802CF1E-E388-48F6-BA1E-21D1A9556111}" type="slidenum">
              <a:rPr lang="en-US" smtClean="0"/>
              <a:t>‹#›</a:t>
            </a:fld>
            <a:endParaRPr lang="en-US"/>
          </a:p>
        </p:txBody>
      </p:sp>
    </p:spTree>
    <p:extLst>
      <p:ext uri="{BB962C8B-B14F-4D97-AF65-F5344CB8AC3E}">
        <p14:creationId xmlns:p14="http://schemas.microsoft.com/office/powerpoint/2010/main" val="1127350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371746D-B66B-4079-89D0-38C0F2F7D4CD}"/>
              </a:ext>
            </a:extLst>
          </p:cNvPr>
          <p:cNvSpPr/>
          <p:nvPr/>
        </p:nvSpPr>
        <p:spPr>
          <a:xfrm>
            <a:off x="1977252" y="1979494"/>
            <a:ext cx="8237496" cy="1443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5" name="Rectangle 4">
            <a:extLst>
              <a:ext uri="{FF2B5EF4-FFF2-40B4-BE49-F238E27FC236}">
                <a16:creationId xmlns:a16="http://schemas.microsoft.com/office/drawing/2014/main" id="{B1F1004C-1C03-45ED-ADEB-D4FA7DAEDDFC}"/>
              </a:ext>
            </a:extLst>
          </p:cNvPr>
          <p:cNvSpPr/>
          <p:nvPr/>
        </p:nvSpPr>
        <p:spPr>
          <a:xfrm>
            <a:off x="2283148" y="2094910"/>
            <a:ext cx="7843837" cy="116955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Embedded Magnetic Sensing for Feedback Control of Soft HASEL Actuators </a:t>
            </a:r>
          </a:p>
        </p:txBody>
      </p:sp>
      <p:sp>
        <p:nvSpPr>
          <p:cNvPr id="6" name="TextBox 5">
            <a:extLst>
              <a:ext uri="{FF2B5EF4-FFF2-40B4-BE49-F238E27FC236}">
                <a16:creationId xmlns:a16="http://schemas.microsoft.com/office/drawing/2014/main" id="{515BB352-8F21-40BA-9762-538319BBAA12}"/>
              </a:ext>
            </a:extLst>
          </p:cNvPr>
          <p:cNvSpPr txBox="1"/>
          <p:nvPr/>
        </p:nvSpPr>
        <p:spPr>
          <a:xfrm>
            <a:off x="4151397" y="4047825"/>
            <a:ext cx="388920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Schoolbook" panose="02040604050505020304"/>
                <a:ea typeface="+mn-ea"/>
                <a:cs typeface="+mn-cs"/>
              </a:rPr>
              <a:t>Vani Sundaram, Khoi Ly, et al.</a:t>
            </a:r>
          </a:p>
        </p:txBody>
      </p:sp>
      <p:pic>
        <p:nvPicPr>
          <p:cNvPr id="11" name="Picture 10">
            <a:extLst>
              <a:ext uri="{FF2B5EF4-FFF2-40B4-BE49-F238E27FC236}">
                <a16:creationId xmlns:a16="http://schemas.microsoft.com/office/drawing/2014/main" id="{65B7166F-216D-443B-8CC3-75B40DC577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42" y="6517539"/>
            <a:ext cx="388060" cy="274413"/>
          </a:xfrm>
          <a:prstGeom prst="rect">
            <a:avLst/>
          </a:prstGeom>
        </p:spPr>
      </p:pic>
    </p:spTree>
    <p:extLst>
      <p:ext uri="{BB962C8B-B14F-4D97-AF65-F5344CB8AC3E}">
        <p14:creationId xmlns:p14="http://schemas.microsoft.com/office/powerpoint/2010/main" val="3217426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67ACA-3CE9-4131-8403-4303BB953A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14" name="TextBox 13">
            <a:extLst>
              <a:ext uri="{FF2B5EF4-FFF2-40B4-BE49-F238E27FC236}">
                <a16:creationId xmlns:a16="http://schemas.microsoft.com/office/drawing/2014/main" id="{BB1794F6-B7E1-42BB-9008-1378E0D958A2}"/>
              </a:ext>
            </a:extLst>
          </p:cNvPr>
          <p:cNvSpPr txBox="1"/>
          <p:nvPr/>
        </p:nvSpPr>
        <p:spPr>
          <a:xfrm>
            <a:off x="7196674" y="6159951"/>
            <a:ext cx="498950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Johnson, Sundaram,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Narris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Acome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et. al. (2020). RA-L</a:t>
            </a:r>
          </a:p>
        </p:txBody>
      </p:sp>
      <p:pic>
        <p:nvPicPr>
          <p:cNvPr id="16" name="Picture 15">
            <a:extLst>
              <a:ext uri="{FF2B5EF4-FFF2-40B4-BE49-F238E27FC236}">
                <a16:creationId xmlns:a16="http://schemas.microsoft.com/office/drawing/2014/main" id="{A49CBF41-3190-4DAF-86F2-9488C41C72DF}"/>
              </a:ext>
            </a:extLst>
          </p:cNvPr>
          <p:cNvPicPr>
            <a:picLocks noChangeAspect="1"/>
          </p:cNvPicPr>
          <p:nvPr/>
        </p:nvPicPr>
        <p:blipFill rotWithShape="1">
          <a:blip r:embed="rId4"/>
          <a:srcRect l="82642" t="22313" r="10859" b="23028"/>
          <a:stretch/>
        </p:blipFill>
        <p:spPr>
          <a:xfrm>
            <a:off x="1459861" y="652759"/>
            <a:ext cx="2362200" cy="5157411"/>
          </a:xfrm>
          <a:prstGeom prst="rect">
            <a:avLst/>
          </a:prstGeom>
        </p:spPr>
      </p:pic>
      <p:pic>
        <p:nvPicPr>
          <p:cNvPr id="18" name="Picture 17">
            <a:extLst>
              <a:ext uri="{FF2B5EF4-FFF2-40B4-BE49-F238E27FC236}">
                <a16:creationId xmlns:a16="http://schemas.microsoft.com/office/drawing/2014/main" id="{73984BF5-73A9-4653-AD7A-3D17856E8750}"/>
              </a:ext>
            </a:extLst>
          </p:cNvPr>
          <p:cNvPicPr>
            <a:picLocks noChangeAspect="1"/>
          </p:cNvPicPr>
          <p:nvPr/>
        </p:nvPicPr>
        <p:blipFill rotWithShape="1">
          <a:blip r:embed="rId4"/>
          <a:srcRect l="64783" t="23692" r="17743" b="45301"/>
          <a:stretch/>
        </p:blipFill>
        <p:spPr>
          <a:xfrm>
            <a:off x="5447103" y="2397170"/>
            <a:ext cx="6351016" cy="2925763"/>
          </a:xfrm>
          <a:prstGeom prst="rect">
            <a:avLst/>
          </a:prstGeom>
        </p:spPr>
      </p:pic>
      <p:sp>
        <p:nvSpPr>
          <p:cNvPr id="20" name="Rectangle 19">
            <a:extLst>
              <a:ext uri="{FF2B5EF4-FFF2-40B4-BE49-F238E27FC236}">
                <a16:creationId xmlns:a16="http://schemas.microsoft.com/office/drawing/2014/main" id="{AB8CE895-0874-4B25-A6E8-E55D21F89927}"/>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4A5FB73D-41B2-4E1C-A72B-A108FE484610}"/>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22" name="Slide Number Placeholder 34">
            <a:extLst>
              <a:ext uri="{FF2B5EF4-FFF2-40B4-BE49-F238E27FC236}">
                <a16:creationId xmlns:a16="http://schemas.microsoft.com/office/drawing/2014/main" id="{BB7EC126-E24C-4DB4-8E9C-8CE60D38A311}"/>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CE03AA8-F140-4247-BC00-348D30E5B830}"/>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24" name="TextBox 23">
            <a:extLst>
              <a:ext uri="{FF2B5EF4-FFF2-40B4-BE49-F238E27FC236}">
                <a16:creationId xmlns:a16="http://schemas.microsoft.com/office/drawing/2014/main" id="{94F403D4-DA72-41BD-94F6-48A396960158}"/>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5" name="TextBox 24">
            <a:extLst>
              <a:ext uri="{FF2B5EF4-FFF2-40B4-BE49-F238E27FC236}">
                <a16:creationId xmlns:a16="http://schemas.microsoft.com/office/drawing/2014/main" id="{91F7A724-A00C-400B-9B96-9DAF3BF4DA69}"/>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28" name="TextBox 27">
            <a:extLst>
              <a:ext uri="{FF2B5EF4-FFF2-40B4-BE49-F238E27FC236}">
                <a16:creationId xmlns:a16="http://schemas.microsoft.com/office/drawing/2014/main" id="{E7868235-A1DF-4C48-B615-4F0954CB35B6}"/>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29" name="TextBox 28">
            <a:extLst>
              <a:ext uri="{FF2B5EF4-FFF2-40B4-BE49-F238E27FC236}">
                <a16:creationId xmlns:a16="http://schemas.microsoft.com/office/drawing/2014/main" id="{59FA1F4C-A552-4614-91F0-9E5C123B9AD4}"/>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
        <p:nvSpPr>
          <p:cNvPr id="17" name="TextBox 16">
            <a:extLst>
              <a:ext uri="{FF2B5EF4-FFF2-40B4-BE49-F238E27FC236}">
                <a16:creationId xmlns:a16="http://schemas.microsoft.com/office/drawing/2014/main" id="{2D9A52E4-9D62-4A22-96D0-2D5143B19A00}"/>
              </a:ext>
            </a:extLst>
          </p:cNvPr>
          <p:cNvSpPr txBox="1"/>
          <p:nvPr/>
        </p:nvSpPr>
        <p:spPr>
          <a:xfrm>
            <a:off x="1459861" y="5682921"/>
            <a:ext cx="235667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Capacitive sensor wrap</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51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267ACA-3CE9-4131-8403-4303BB953A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14" name="TextBox 13">
            <a:extLst>
              <a:ext uri="{FF2B5EF4-FFF2-40B4-BE49-F238E27FC236}">
                <a16:creationId xmlns:a16="http://schemas.microsoft.com/office/drawing/2014/main" id="{BB1794F6-B7E1-42BB-9008-1378E0D958A2}"/>
              </a:ext>
            </a:extLst>
          </p:cNvPr>
          <p:cNvSpPr txBox="1"/>
          <p:nvPr/>
        </p:nvSpPr>
        <p:spPr>
          <a:xfrm>
            <a:off x="7196674" y="6159951"/>
            <a:ext cx="498950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Johnson, Sundaram,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Narris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Acome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et. al. (2020). RA-L</a:t>
            </a:r>
          </a:p>
        </p:txBody>
      </p:sp>
      <p:pic>
        <p:nvPicPr>
          <p:cNvPr id="19" name="Picture 18">
            <a:extLst>
              <a:ext uri="{FF2B5EF4-FFF2-40B4-BE49-F238E27FC236}">
                <a16:creationId xmlns:a16="http://schemas.microsoft.com/office/drawing/2014/main" id="{09C367F7-70BD-419B-98B4-DA3FA0AFDD76}"/>
              </a:ext>
            </a:extLst>
          </p:cNvPr>
          <p:cNvPicPr>
            <a:picLocks noChangeAspect="1"/>
          </p:cNvPicPr>
          <p:nvPr/>
        </p:nvPicPr>
        <p:blipFill rotWithShape="1">
          <a:blip r:embed="rId4"/>
          <a:srcRect l="64688" t="33951" r="23333" b="31092"/>
          <a:stretch/>
        </p:blipFill>
        <p:spPr>
          <a:xfrm>
            <a:off x="63981" y="1541182"/>
            <a:ext cx="4570503" cy="3462618"/>
          </a:xfrm>
          <a:prstGeom prst="rect">
            <a:avLst/>
          </a:prstGeom>
        </p:spPr>
      </p:pic>
      <p:pic>
        <p:nvPicPr>
          <p:cNvPr id="21" name="Picture 20">
            <a:extLst>
              <a:ext uri="{FF2B5EF4-FFF2-40B4-BE49-F238E27FC236}">
                <a16:creationId xmlns:a16="http://schemas.microsoft.com/office/drawing/2014/main" id="{2AD1E7D2-263B-44D2-8427-BAC29D239B6F}"/>
              </a:ext>
            </a:extLst>
          </p:cNvPr>
          <p:cNvPicPr>
            <a:picLocks noChangeAspect="1"/>
          </p:cNvPicPr>
          <p:nvPr/>
        </p:nvPicPr>
        <p:blipFill rotWithShape="1">
          <a:blip r:embed="rId5"/>
          <a:srcRect l="77547" t="23529" r="12048" b="56693"/>
          <a:stretch/>
        </p:blipFill>
        <p:spPr>
          <a:xfrm>
            <a:off x="4663410" y="1672850"/>
            <a:ext cx="7118220" cy="3643968"/>
          </a:xfrm>
          <a:prstGeom prst="rect">
            <a:avLst/>
          </a:prstGeom>
        </p:spPr>
      </p:pic>
      <p:sp>
        <p:nvSpPr>
          <p:cNvPr id="17" name="Rectangle 16">
            <a:extLst>
              <a:ext uri="{FF2B5EF4-FFF2-40B4-BE49-F238E27FC236}">
                <a16:creationId xmlns:a16="http://schemas.microsoft.com/office/drawing/2014/main" id="{4CC9F082-F3F8-4F63-86C3-AF5555307628}"/>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0B6A4564-2858-498A-9A95-4DFDE85A06C8}"/>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20" name="Slide Number Placeholder 34">
            <a:extLst>
              <a:ext uri="{FF2B5EF4-FFF2-40B4-BE49-F238E27FC236}">
                <a16:creationId xmlns:a16="http://schemas.microsoft.com/office/drawing/2014/main" id="{A3EC833A-ADE8-4755-8D03-D80461D959FA}"/>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AF8F444-FD20-4E81-8B29-37B3FE0311C8}"/>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23" name="TextBox 22">
            <a:extLst>
              <a:ext uri="{FF2B5EF4-FFF2-40B4-BE49-F238E27FC236}">
                <a16:creationId xmlns:a16="http://schemas.microsoft.com/office/drawing/2014/main" id="{7D79E6EC-EE3A-4E9D-B12B-63BEEB6339ED}"/>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4" name="TextBox 23">
            <a:extLst>
              <a:ext uri="{FF2B5EF4-FFF2-40B4-BE49-F238E27FC236}">
                <a16:creationId xmlns:a16="http://schemas.microsoft.com/office/drawing/2014/main" id="{F978A4CC-4CC0-407C-BBAC-219FCF30B9A3}"/>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27" name="TextBox 26">
            <a:extLst>
              <a:ext uri="{FF2B5EF4-FFF2-40B4-BE49-F238E27FC236}">
                <a16:creationId xmlns:a16="http://schemas.microsoft.com/office/drawing/2014/main" id="{B74D0782-DD90-4340-8BF5-78EE021B358F}"/>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28" name="TextBox 27">
            <a:extLst>
              <a:ext uri="{FF2B5EF4-FFF2-40B4-BE49-F238E27FC236}">
                <a16:creationId xmlns:a16="http://schemas.microsoft.com/office/drawing/2014/main" id="{22DDF36E-20C3-4AAB-97DE-6D71910E3D5C}"/>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Tree>
    <p:extLst>
      <p:ext uri="{BB962C8B-B14F-4D97-AF65-F5344CB8AC3E}">
        <p14:creationId xmlns:p14="http://schemas.microsoft.com/office/powerpoint/2010/main" val="757929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B6DB3D-4046-4A0A-99D2-457B43D3E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grpSp>
        <p:nvGrpSpPr>
          <p:cNvPr id="23" name="Group 22">
            <a:extLst>
              <a:ext uri="{FF2B5EF4-FFF2-40B4-BE49-F238E27FC236}">
                <a16:creationId xmlns:a16="http://schemas.microsoft.com/office/drawing/2014/main" id="{196FE6CD-C765-492C-962D-52BCF18727A7}"/>
              </a:ext>
            </a:extLst>
          </p:cNvPr>
          <p:cNvGrpSpPr/>
          <p:nvPr/>
        </p:nvGrpSpPr>
        <p:grpSpPr>
          <a:xfrm>
            <a:off x="220089" y="1066393"/>
            <a:ext cx="4765222" cy="3462880"/>
            <a:chOff x="717631" y="1482711"/>
            <a:chExt cx="4765222" cy="3462880"/>
          </a:xfrm>
        </p:grpSpPr>
        <p:pic>
          <p:nvPicPr>
            <p:cNvPr id="24" name="Picture 23" descr="A picture containing drawing&#10;&#10;Description automatically generated">
              <a:extLst>
                <a:ext uri="{FF2B5EF4-FFF2-40B4-BE49-F238E27FC236}">
                  <a16:creationId xmlns:a16="http://schemas.microsoft.com/office/drawing/2014/main" id="{63A56136-07E3-430B-A147-6D45C7881FE8}"/>
                </a:ext>
              </a:extLst>
            </p:cNvPr>
            <p:cNvPicPr>
              <a:picLocks noChangeAspect="1"/>
            </p:cNvPicPr>
            <p:nvPr/>
          </p:nvPicPr>
          <p:blipFill rotWithShape="1">
            <a:blip r:embed="rId3">
              <a:extLst>
                <a:ext uri="{28A0092B-C50C-407E-A947-70E740481C1C}">
                  <a14:useLocalDpi xmlns:a14="http://schemas.microsoft.com/office/drawing/2010/main" val="0"/>
                </a:ext>
              </a:extLst>
            </a:blip>
            <a:srcRect l="29030" t="17890" r="10525" b="21519"/>
            <a:stretch/>
          </p:blipFill>
          <p:spPr>
            <a:xfrm>
              <a:off x="717631" y="1912408"/>
              <a:ext cx="4765222" cy="3033183"/>
            </a:xfrm>
            <a:prstGeom prst="rect">
              <a:avLst/>
            </a:prstGeom>
          </p:spPr>
        </p:pic>
        <p:sp>
          <p:nvSpPr>
            <p:cNvPr id="25" name="TextBox 118">
              <a:extLst>
                <a:ext uri="{FF2B5EF4-FFF2-40B4-BE49-F238E27FC236}">
                  <a16:creationId xmlns:a16="http://schemas.microsoft.com/office/drawing/2014/main" id="{E5E2D4E5-4029-419A-A44D-783B411745AB}"/>
                </a:ext>
              </a:extLst>
            </p:cNvPr>
            <p:cNvSpPr txBox="1"/>
            <p:nvPr/>
          </p:nvSpPr>
          <p:spPr>
            <a:xfrm>
              <a:off x="2372808" y="2265905"/>
              <a:ext cx="1192193"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Dielectric shield</a:t>
              </a:r>
            </a:p>
          </p:txBody>
        </p:sp>
        <p:grpSp>
          <p:nvGrpSpPr>
            <p:cNvPr id="26" name="Group 25">
              <a:extLst>
                <a:ext uri="{FF2B5EF4-FFF2-40B4-BE49-F238E27FC236}">
                  <a16:creationId xmlns:a16="http://schemas.microsoft.com/office/drawing/2014/main" id="{D66AD531-ADA1-4267-B7E8-4116C54230A0}"/>
                </a:ext>
              </a:extLst>
            </p:cNvPr>
            <p:cNvGrpSpPr/>
            <p:nvPr/>
          </p:nvGrpSpPr>
          <p:grpSpPr>
            <a:xfrm>
              <a:off x="2159449" y="1482711"/>
              <a:ext cx="1571811" cy="526914"/>
              <a:chOff x="2372809" y="1604631"/>
              <a:chExt cx="1571811" cy="526914"/>
            </a:xfrm>
          </p:grpSpPr>
          <p:sp>
            <p:nvSpPr>
              <p:cNvPr id="30" name="TextBox 116">
                <a:extLst>
                  <a:ext uri="{FF2B5EF4-FFF2-40B4-BE49-F238E27FC236}">
                    <a16:creationId xmlns:a16="http://schemas.microsoft.com/office/drawing/2014/main" id="{FBCDEABD-CD50-4833-8332-503083577661}"/>
                  </a:ext>
                </a:extLst>
              </p:cNvPr>
              <p:cNvSpPr txBox="1"/>
              <p:nvPr/>
            </p:nvSpPr>
            <p:spPr>
              <a:xfrm>
                <a:off x="2372809" y="1604631"/>
                <a:ext cx="119219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Sensor wrap</a:t>
                </a:r>
              </a:p>
            </p:txBody>
          </p:sp>
          <p:grpSp>
            <p:nvGrpSpPr>
              <p:cNvPr id="31" name="Group 30">
                <a:extLst>
                  <a:ext uri="{FF2B5EF4-FFF2-40B4-BE49-F238E27FC236}">
                    <a16:creationId xmlns:a16="http://schemas.microsoft.com/office/drawing/2014/main" id="{445B4C8D-4E88-45B5-9CA1-72DB53A65A0E}"/>
                  </a:ext>
                </a:extLst>
              </p:cNvPr>
              <p:cNvGrpSpPr/>
              <p:nvPr/>
            </p:nvGrpSpPr>
            <p:grpSpPr>
              <a:xfrm>
                <a:off x="2946572" y="1864393"/>
                <a:ext cx="998048" cy="267152"/>
                <a:chOff x="2946572" y="1864393"/>
                <a:chExt cx="998048" cy="267152"/>
              </a:xfrm>
            </p:grpSpPr>
            <p:cxnSp>
              <p:nvCxnSpPr>
                <p:cNvPr id="32" name="Straight Connector 31">
                  <a:extLst>
                    <a:ext uri="{FF2B5EF4-FFF2-40B4-BE49-F238E27FC236}">
                      <a16:creationId xmlns:a16="http://schemas.microsoft.com/office/drawing/2014/main" id="{489C5519-C786-4740-B05F-6B13BB9112D7}"/>
                    </a:ext>
                  </a:extLst>
                </p:cNvPr>
                <p:cNvCxnSpPr>
                  <a:cxnSpLocks/>
                </p:cNvCxnSpPr>
                <p:nvPr/>
              </p:nvCxnSpPr>
              <p:spPr>
                <a:xfrm>
                  <a:off x="2946572" y="1864393"/>
                  <a:ext cx="378288" cy="264865"/>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ED090B6-0982-4031-A5A9-EB1B574A4C87}"/>
                    </a:ext>
                  </a:extLst>
                </p:cNvPr>
                <p:cNvCxnSpPr>
                  <a:cxnSpLocks/>
                </p:cNvCxnSpPr>
                <p:nvPr/>
              </p:nvCxnSpPr>
              <p:spPr>
                <a:xfrm>
                  <a:off x="3327400" y="2131545"/>
                  <a:ext cx="617220" cy="0"/>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grpSp>
          <p:nvGrpSpPr>
            <p:cNvPr id="27" name="Group 26">
              <a:extLst>
                <a:ext uri="{FF2B5EF4-FFF2-40B4-BE49-F238E27FC236}">
                  <a16:creationId xmlns:a16="http://schemas.microsoft.com/office/drawing/2014/main" id="{630D8CA5-EC24-49ED-8EA9-863D847B2B16}"/>
                </a:ext>
              </a:extLst>
            </p:cNvPr>
            <p:cNvGrpSpPr/>
            <p:nvPr/>
          </p:nvGrpSpPr>
          <p:grpSpPr>
            <a:xfrm>
              <a:off x="1996438" y="2718432"/>
              <a:ext cx="950131" cy="251440"/>
              <a:chOff x="1996440" y="1879633"/>
              <a:chExt cx="955212" cy="264612"/>
            </a:xfrm>
          </p:grpSpPr>
          <p:cxnSp>
            <p:nvCxnSpPr>
              <p:cNvPr id="28" name="Straight Connector 27">
                <a:extLst>
                  <a:ext uri="{FF2B5EF4-FFF2-40B4-BE49-F238E27FC236}">
                    <a16:creationId xmlns:a16="http://schemas.microsoft.com/office/drawing/2014/main" id="{B66CC30C-3CD7-47BD-80BD-0804B30F7F55}"/>
                  </a:ext>
                </a:extLst>
              </p:cNvPr>
              <p:cNvCxnSpPr>
                <a:cxnSpLocks/>
              </p:cNvCxnSpPr>
              <p:nvPr/>
            </p:nvCxnSpPr>
            <p:spPr>
              <a:xfrm flipH="1">
                <a:off x="2677160" y="1879633"/>
                <a:ext cx="274492" cy="259532"/>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BD01D61-AFBE-4338-9D25-5BE27DB4FDC9}"/>
                  </a:ext>
                </a:extLst>
              </p:cNvPr>
              <p:cNvCxnSpPr>
                <a:cxnSpLocks/>
              </p:cNvCxnSpPr>
              <p:nvPr/>
            </p:nvCxnSpPr>
            <p:spPr>
              <a:xfrm flipH="1" flipV="1">
                <a:off x="1996440" y="2139165"/>
                <a:ext cx="675640" cy="5080"/>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sp>
        <p:nvSpPr>
          <p:cNvPr id="7" name="Arc 6">
            <a:extLst>
              <a:ext uri="{FF2B5EF4-FFF2-40B4-BE49-F238E27FC236}">
                <a16:creationId xmlns:a16="http://schemas.microsoft.com/office/drawing/2014/main" id="{EE92DB2C-019F-4FFE-AC07-7D99DF72ADAE}"/>
              </a:ext>
            </a:extLst>
          </p:cNvPr>
          <p:cNvSpPr/>
          <p:nvPr/>
        </p:nvSpPr>
        <p:spPr>
          <a:xfrm rot="13492348">
            <a:off x="2733309" y="1633404"/>
            <a:ext cx="2399020" cy="2399020"/>
          </a:xfrm>
          <a:prstGeom prst="arc">
            <a:avLst/>
          </a:prstGeom>
          <a:ln w="57150">
            <a:solidFill>
              <a:srgbClr val="B381D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Arc 34">
            <a:extLst>
              <a:ext uri="{FF2B5EF4-FFF2-40B4-BE49-F238E27FC236}">
                <a16:creationId xmlns:a16="http://schemas.microsoft.com/office/drawing/2014/main" id="{CF6D07CD-F9DB-407B-A64F-EF90DD8B9F40}"/>
              </a:ext>
            </a:extLst>
          </p:cNvPr>
          <p:cNvSpPr/>
          <p:nvPr/>
        </p:nvSpPr>
        <p:spPr>
          <a:xfrm rot="13492348">
            <a:off x="2935673" y="1835766"/>
            <a:ext cx="1994292" cy="1994292"/>
          </a:xfrm>
          <a:prstGeom prst="arc">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Arc 35">
            <a:extLst>
              <a:ext uri="{FF2B5EF4-FFF2-40B4-BE49-F238E27FC236}">
                <a16:creationId xmlns:a16="http://schemas.microsoft.com/office/drawing/2014/main" id="{91A512F8-A666-4C89-B6C1-8E2081299B50}"/>
              </a:ext>
            </a:extLst>
          </p:cNvPr>
          <p:cNvSpPr/>
          <p:nvPr/>
        </p:nvSpPr>
        <p:spPr>
          <a:xfrm rot="13492348">
            <a:off x="3201748" y="2037706"/>
            <a:ext cx="1629048" cy="1629048"/>
          </a:xfrm>
          <a:prstGeom prst="arc">
            <a:avLst/>
          </a:prstGeom>
          <a:ln w="57150">
            <a:solidFill>
              <a:srgbClr val="4C216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Arc 41">
            <a:extLst>
              <a:ext uri="{FF2B5EF4-FFF2-40B4-BE49-F238E27FC236}">
                <a16:creationId xmlns:a16="http://schemas.microsoft.com/office/drawing/2014/main" id="{13356A74-99FF-4791-BF9D-1F1B038FDA7C}"/>
              </a:ext>
            </a:extLst>
          </p:cNvPr>
          <p:cNvSpPr/>
          <p:nvPr/>
        </p:nvSpPr>
        <p:spPr>
          <a:xfrm rot="8107652" flipH="1">
            <a:off x="2848997" y="1646384"/>
            <a:ext cx="2399020" cy="2399020"/>
          </a:xfrm>
          <a:prstGeom prst="arc">
            <a:avLst/>
          </a:prstGeom>
          <a:ln w="57150">
            <a:solidFill>
              <a:srgbClr val="B381D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Arc 42">
            <a:extLst>
              <a:ext uri="{FF2B5EF4-FFF2-40B4-BE49-F238E27FC236}">
                <a16:creationId xmlns:a16="http://schemas.microsoft.com/office/drawing/2014/main" id="{10ACEE60-7062-4D3A-951B-04300B278A00}"/>
              </a:ext>
            </a:extLst>
          </p:cNvPr>
          <p:cNvSpPr/>
          <p:nvPr/>
        </p:nvSpPr>
        <p:spPr>
          <a:xfrm rot="8107652" flipH="1">
            <a:off x="3043987" y="1848746"/>
            <a:ext cx="1994292" cy="1994292"/>
          </a:xfrm>
          <a:prstGeom prst="arc">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Arc 43">
            <a:extLst>
              <a:ext uri="{FF2B5EF4-FFF2-40B4-BE49-F238E27FC236}">
                <a16:creationId xmlns:a16="http://schemas.microsoft.com/office/drawing/2014/main" id="{47A2A59F-0FFD-4912-9754-711D01AE9ABB}"/>
              </a:ext>
            </a:extLst>
          </p:cNvPr>
          <p:cNvSpPr/>
          <p:nvPr/>
        </p:nvSpPr>
        <p:spPr>
          <a:xfrm rot="8107652" flipH="1">
            <a:off x="3184704" y="2050686"/>
            <a:ext cx="1629048" cy="1629048"/>
          </a:xfrm>
          <a:prstGeom prst="arc">
            <a:avLst/>
          </a:prstGeom>
          <a:ln w="57150">
            <a:solidFill>
              <a:srgbClr val="4C216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rrow: Right 7">
            <a:extLst>
              <a:ext uri="{FF2B5EF4-FFF2-40B4-BE49-F238E27FC236}">
                <a16:creationId xmlns:a16="http://schemas.microsoft.com/office/drawing/2014/main" id="{29425AF1-DE53-4152-882D-A433943AB023}"/>
              </a:ext>
            </a:extLst>
          </p:cNvPr>
          <p:cNvSpPr/>
          <p:nvPr/>
        </p:nvSpPr>
        <p:spPr>
          <a:xfrm>
            <a:off x="5423777" y="2852793"/>
            <a:ext cx="1296609" cy="256427"/>
          </a:xfrm>
          <a:prstGeom prst="rightArrow">
            <a:avLst/>
          </a:prstGeom>
          <a:solidFill>
            <a:schemeClr val="tx1">
              <a:lumMod val="85000"/>
              <a:lumOff val="1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801A1924-8E51-4672-B5D2-3506BECB4587}"/>
              </a:ext>
            </a:extLst>
          </p:cNvPr>
          <p:cNvGrpSpPr/>
          <p:nvPr/>
        </p:nvGrpSpPr>
        <p:grpSpPr>
          <a:xfrm>
            <a:off x="6947799" y="1326155"/>
            <a:ext cx="4644842" cy="3873728"/>
            <a:chOff x="6573676" y="860727"/>
            <a:chExt cx="4644842" cy="3873728"/>
          </a:xfrm>
        </p:grpSpPr>
        <p:pic>
          <p:nvPicPr>
            <p:cNvPr id="48" name="Picture 47" descr="A picture containing drawing, room&#10;&#10;Description automatically generated">
              <a:extLst>
                <a:ext uri="{FF2B5EF4-FFF2-40B4-BE49-F238E27FC236}">
                  <a16:creationId xmlns:a16="http://schemas.microsoft.com/office/drawing/2014/main" id="{313232B9-3770-477F-A348-0B37AA396AA2}"/>
                </a:ext>
              </a:extLst>
            </p:cNvPr>
            <p:cNvPicPr>
              <a:picLocks noChangeAspect="1"/>
            </p:cNvPicPr>
            <p:nvPr/>
          </p:nvPicPr>
          <p:blipFill rotWithShape="1">
            <a:blip r:embed="rId4">
              <a:extLst>
                <a:ext uri="{28A0092B-C50C-407E-A947-70E740481C1C}">
                  <a14:useLocalDpi xmlns:a14="http://schemas.microsoft.com/office/drawing/2010/main" val="0"/>
                </a:ext>
              </a:extLst>
            </a:blip>
            <a:srcRect l="29742" t="14794" r="12964" b="25845"/>
            <a:stretch/>
          </p:blipFill>
          <p:spPr>
            <a:xfrm>
              <a:off x="6709149" y="1186421"/>
              <a:ext cx="4509369" cy="2966690"/>
            </a:xfrm>
            <a:prstGeom prst="rect">
              <a:avLst/>
            </a:prstGeom>
          </p:spPr>
        </p:pic>
        <p:grpSp>
          <p:nvGrpSpPr>
            <p:cNvPr id="49" name="Group 48">
              <a:extLst>
                <a:ext uri="{FF2B5EF4-FFF2-40B4-BE49-F238E27FC236}">
                  <a16:creationId xmlns:a16="http://schemas.microsoft.com/office/drawing/2014/main" id="{B55E63FA-47D3-400D-BDF1-3354CDB3DC5C}"/>
                </a:ext>
              </a:extLst>
            </p:cNvPr>
            <p:cNvGrpSpPr/>
            <p:nvPr/>
          </p:nvGrpSpPr>
          <p:grpSpPr>
            <a:xfrm>
              <a:off x="6573676" y="2012066"/>
              <a:ext cx="270946" cy="722540"/>
              <a:chOff x="6573676" y="2804546"/>
              <a:chExt cx="270946" cy="722540"/>
            </a:xfrm>
          </p:grpSpPr>
          <p:sp>
            <p:nvSpPr>
              <p:cNvPr id="62" name="TextBox 109">
                <a:extLst>
                  <a:ext uri="{FF2B5EF4-FFF2-40B4-BE49-F238E27FC236}">
                    <a16:creationId xmlns:a16="http://schemas.microsoft.com/office/drawing/2014/main" id="{9245C8C8-0BBF-4584-9F74-AB812712039D}"/>
                  </a:ext>
                </a:extLst>
              </p:cNvPr>
              <p:cNvSpPr txBox="1"/>
              <p:nvPr/>
            </p:nvSpPr>
            <p:spPr>
              <a:xfrm>
                <a:off x="6573676" y="2804546"/>
                <a:ext cx="27094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7733"/>
                    </a:solidFill>
                    <a:effectLst>
                      <a:outerShdw blurRad="38100" dist="38100" dir="2700000" algn="tl">
                        <a:srgbClr val="000000">
                          <a:alpha val="43137"/>
                        </a:srgbClr>
                      </a:outerShdw>
                    </a:effectLst>
                    <a:uLnTx/>
                    <a:uFillTx/>
                    <a:latin typeface="Calibri" panose="020F0502020204030204"/>
                    <a:ea typeface="+mn-ea"/>
                    <a:cs typeface="+mn-cs"/>
                  </a:rPr>
                  <a:t>N</a:t>
                </a:r>
              </a:p>
            </p:txBody>
          </p:sp>
          <p:sp>
            <p:nvSpPr>
              <p:cNvPr id="63" name="TextBox 111">
                <a:extLst>
                  <a:ext uri="{FF2B5EF4-FFF2-40B4-BE49-F238E27FC236}">
                    <a16:creationId xmlns:a16="http://schemas.microsoft.com/office/drawing/2014/main" id="{2E90DB77-929F-4F3C-B04E-38D7EBFC684B}"/>
                  </a:ext>
                </a:extLst>
              </p:cNvPr>
              <p:cNvSpPr txBox="1"/>
              <p:nvPr/>
            </p:nvSpPr>
            <p:spPr>
              <a:xfrm>
                <a:off x="6573676" y="3188532"/>
                <a:ext cx="27094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65000"/>
                        <a:lumOff val="35000"/>
                      </a:prstClr>
                    </a:solidFill>
                    <a:effectLst>
                      <a:outerShdw blurRad="38100" dist="38100" dir="2700000" algn="tl">
                        <a:srgbClr val="000000">
                          <a:alpha val="43137"/>
                        </a:srgbClr>
                      </a:outerShdw>
                    </a:effectLst>
                    <a:uLnTx/>
                    <a:uFillTx/>
                    <a:latin typeface="Calibri" panose="020F0502020204030204"/>
                    <a:ea typeface="+mn-ea"/>
                    <a:cs typeface="+mn-cs"/>
                  </a:rPr>
                  <a:t>S</a:t>
                </a:r>
              </a:p>
            </p:txBody>
          </p:sp>
        </p:grpSp>
        <p:grpSp>
          <p:nvGrpSpPr>
            <p:cNvPr id="50" name="Group 49">
              <a:extLst>
                <a:ext uri="{FF2B5EF4-FFF2-40B4-BE49-F238E27FC236}">
                  <a16:creationId xmlns:a16="http://schemas.microsoft.com/office/drawing/2014/main" id="{99A30F0A-E8AD-498A-BF7C-C9041D866A92}"/>
                </a:ext>
              </a:extLst>
            </p:cNvPr>
            <p:cNvGrpSpPr/>
            <p:nvPr/>
          </p:nvGrpSpPr>
          <p:grpSpPr>
            <a:xfrm>
              <a:off x="9422977" y="983848"/>
              <a:ext cx="270946" cy="722540"/>
              <a:chOff x="6573676" y="2804546"/>
              <a:chExt cx="270946" cy="722540"/>
            </a:xfrm>
          </p:grpSpPr>
          <p:sp>
            <p:nvSpPr>
              <p:cNvPr id="60" name="TextBox 114">
                <a:extLst>
                  <a:ext uri="{FF2B5EF4-FFF2-40B4-BE49-F238E27FC236}">
                    <a16:creationId xmlns:a16="http://schemas.microsoft.com/office/drawing/2014/main" id="{C66C33D4-0FC3-4113-8ACB-7964E5C0940A}"/>
                  </a:ext>
                </a:extLst>
              </p:cNvPr>
              <p:cNvSpPr txBox="1"/>
              <p:nvPr/>
            </p:nvSpPr>
            <p:spPr>
              <a:xfrm>
                <a:off x="6573676" y="2804546"/>
                <a:ext cx="27094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7733"/>
                    </a:solidFill>
                    <a:effectLst>
                      <a:outerShdw blurRad="38100" dist="38100" dir="2700000" algn="tl">
                        <a:srgbClr val="000000">
                          <a:alpha val="43137"/>
                        </a:srgbClr>
                      </a:outerShdw>
                    </a:effectLst>
                    <a:uLnTx/>
                    <a:uFillTx/>
                    <a:latin typeface="Calibri" panose="020F0502020204030204"/>
                    <a:ea typeface="+mn-ea"/>
                    <a:cs typeface="+mn-cs"/>
                  </a:rPr>
                  <a:t>N</a:t>
                </a:r>
              </a:p>
            </p:txBody>
          </p:sp>
          <p:sp>
            <p:nvSpPr>
              <p:cNvPr id="61" name="TextBox 115">
                <a:extLst>
                  <a:ext uri="{FF2B5EF4-FFF2-40B4-BE49-F238E27FC236}">
                    <a16:creationId xmlns:a16="http://schemas.microsoft.com/office/drawing/2014/main" id="{E32F4E34-EA10-4F75-B408-2D772FBD9269}"/>
                  </a:ext>
                </a:extLst>
              </p:cNvPr>
              <p:cNvSpPr txBox="1"/>
              <p:nvPr/>
            </p:nvSpPr>
            <p:spPr>
              <a:xfrm>
                <a:off x="6573676" y="3188532"/>
                <a:ext cx="27094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65000"/>
                        <a:lumOff val="35000"/>
                      </a:prstClr>
                    </a:solidFill>
                    <a:effectLst>
                      <a:outerShdw blurRad="38100" dist="38100" dir="2700000" algn="tl">
                        <a:srgbClr val="000000">
                          <a:alpha val="43137"/>
                        </a:srgbClr>
                      </a:outerShdw>
                    </a:effectLst>
                    <a:uLnTx/>
                    <a:uFillTx/>
                    <a:latin typeface="Calibri" panose="020F0502020204030204"/>
                    <a:ea typeface="+mn-ea"/>
                    <a:cs typeface="+mn-cs"/>
                  </a:rPr>
                  <a:t>S</a:t>
                </a:r>
              </a:p>
            </p:txBody>
          </p:sp>
        </p:grpSp>
        <p:grpSp>
          <p:nvGrpSpPr>
            <p:cNvPr id="51" name="Group 50">
              <a:extLst>
                <a:ext uri="{FF2B5EF4-FFF2-40B4-BE49-F238E27FC236}">
                  <a16:creationId xmlns:a16="http://schemas.microsoft.com/office/drawing/2014/main" id="{A82BABF9-4024-4BA6-9ECC-90B545E41B81}"/>
                </a:ext>
              </a:extLst>
            </p:cNvPr>
            <p:cNvGrpSpPr/>
            <p:nvPr/>
          </p:nvGrpSpPr>
          <p:grpSpPr>
            <a:xfrm>
              <a:off x="7878052" y="860727"/>
              <a:ext cx="1988356" cy="524746"/>
              <a:chOff x="1956264" y="1606799"/>
              <a:chExt cx="1988356" cy="524746"/>
            </a:xfrm>
          </p:grpSpPr>
          <p:sp>
            <p:nvSpPr>
              <p:cNvPr id="56" name="TextBox 137">
                <a:extLst>
                  <a:ext uri="{FF2B5EF4-FFF2-40B4-BE49-F238E27FC236}">
                    <a16:creationId xmlns:a16="http://schemas.microsoft.com/office/drawing/2014/main" id="{F6BCBA49-B7DD-43EC-A783-92046CA20782}"/>
                  </a:ext>
                </a:extLst>
              </p:cNvPr>
              <p:cNvSpPr txBox="1"/>
              <p:nvPr/>
            </p:nvSpPr>
            <p:spPr>
              <a:xfrm>
                <a:off x="1956264" y="1606799"/>
                <a:ext cx="198835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Magnetic block</a:t>
                </a:r>
              </a:p>
            </p:txBody>
          </p:sp>
          <p:grpSp>
            <p:nvGrpSpPr>
              <p:cNvPr id="57" name="Group 56">
                <a:extLst>
                  <a:ext uri="{FF2B5EF4-FFF2-40B4-BE49-F238E27FC236}">
                    <a16:creationId xmlns:a16="http://schemas.microsoft.com/office/drawing/2014/main" id="{1062D28F-91E9-46E0-B246-74C35647153F}"/>
                  </a:ext>
                </a:extLst>
              </p:cNvPr>
              <p:cNvGrpSpPr/>
              <p:nvPr/>
            </p:nvGrpSpPr>
            <p:grpSpPr>
              <a:xfrm>
                <a:off x="2946572" y="1864393"/>
                <a:ext cx="998048" cy="267152"/>
                <a:chOff x="2946572" y="1864393"/>
                <a:chExt cx="998048" cy="267152"/>
              </a:xfrm>
            </p:grpSpPr>
            <p:cxnSp>
              <p:nvCxnSpPr>
                <p:cNvPr id="58" name="Straight Connector 57">
                  <a:extLst>
                    <a:ext uri="{FF2B5EF4-FFF2-40B4-BE49-F238E27FC236}">
                      <a16:creationId xmlns:a16="http://schemas.microsoft.com/office/drawing/2014/main" id="{2935A87F-B3A0-4819-A92F-E9615BBEB27E}"/>
                    </a:ext>
                  </a:extLst>
                </p:cNvPr>
                <p:cNvCxnSpPr>
                  <a:cxnSpLocks/>
                </p:cNvCxnSpPr>
                <p:nvPr/>
              </p:nvCxnSpPr>
              <p:spPr>
                <a:xfrm>
                  <a:off x="2946572" y="1864393"/>
                  <a:ext cx="378288" cy="264865"/>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31F931B-334D-47D0-AF1C-E489D4807778}"/>
                    </a:ext>
                  </a:extLst>
                </p:cNvPr>
                <p:cNvCxnSpPr>
                  <a:cxnSpLocks/>
                </p:cNvCxnSpPr>
                <p:nvPr/>
              </p:nvCxnSpPr>
              <p:spPr>
                <a:xfrm>
                  <a:off x="3327400" y="2131545"/>
                  <a:ext cx="617220" cy="0"/>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grpSp>
          <p:nvGrpSpPr>
            <p:cNvPr id="52" name="Group 51">
              <a:extLst>
                <a:ext uri="{FF2B5EF4-FFF2-40B4-BE49-F238E27FC236}">
                  <a16:creationId xmlns:a16="http://schemas.microsoft.com/office/drawing/2014/main" id="{F95B56A3-FB39-4E64-B8C0-BC82DCAB45B7}"/>
                </a:ext>
              </a:extLst>
            </p:cNvPr>
            <p:cNvGrpSpPr/>
            <p:nvPr/>
          </p:nvGrpSpPr>
          <p:grpSpPr>
            <a:xfrm>
              <a:off x="7723942" y="3791155"/>
              <a:ext cx="2604016" cy="943300"/>
              <a:chOff x="7723942" y="4583635"/>
              <a:chExt cx="2604016" cy="943300"/>
            </a:xfrm>
          </p:grpSpPr>
          <p:sp>
            <p:nvSpPr>
              <p:cNvPr id="53" name="TextBox 141">
                <a:extLst>
                  <a:ext uri="{FF2B5EF4-FFF2-40B4-BE49-F238E27FC236}">
                    <a16:creationId xmlns:a16="http://schemas.microsoft.com/office/drawing/2014/main" id="{E604BEC3-7E40-49F7-BF2C-D32E77B91815}"/>
                  </a:ext>
                </a:extLst>
              </p:cNvPr>
              <p:cNvSpPr txBox="1"/>
              <p:nvPr/>
            </p:nvSpPr>
            <p:spPr>
              <a:xfrm>
                <a:off x="8906298" y="5003715"/>
                <a:ext cx="142166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3-axis magnetometer</a:t>
                </a:r>
              </a:p>
            </p:txBody>
          </p:sp>
          <p:cxnSp>
            <p:nvCxnSpPr>
              <p:cNvPr id="55" name="Straight Connector 54">
                <a:extLst>
                  <a:ext uri="{FF2B5EF4-FFF2-40B4-BE49-F238E27FC236}">
                    <a16:creationId xmlns:a16="http://schemas.microsoft.com/office/drawing/2014/main" id="{DA1C096E-F202-420D-9584-FAB62B071A66}"/>
                  </a:ext>
                </a:extLst>
              </p:cNvPr>
              <p:cNvCxnSpPr>
                <a:cxnSpLocks/>
              </p:cNvCxnSpPr>
              <p:nvPr/>
            </p:nvCxnSpPr>
            <p:spPr>
              <a:xfrm flipH="1" flipV="1">
                <a:off x="7723942" y="4589531"/>
                <a:ext cx="606976" cy="1"/>
              </a:xfrm>
              <a:prstGeom prst="line">
                <a:avLst/>
              </a:prstGeom>
              <a:ln w="19050" cap="rnd">
                <a:tailEnd type="ova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BC71D3B-3A9F-492A-A06A-69E759841FAE}"/>
                  </a:ext>
                </a:extLst>
              </p:cNvPr>
              <p:cNvCxnSpPr>
                <a:cxnSpLocks/>
              </p:cNvCxnSpPr>
              <p:nvPr/>
            </p:nvCxnSpPr>
            <p:spPr>
              <a:xfrm flipH="1" flipV="1">
                <a:off x="8337089" y="4583635"/>
                <a:ext cx="626744" cy="662305"/>
              </a:xfrm>
              <a:prstGeom prst="line">
                <a:avLst/>
              </a:prstGeom>
              <a:ln w="19050" cap="rnd"/>
            </p:spPr>
            <p:style>
              <a:lnRef idx="1">
                <a:schemeClr val="dk1"/>
              </a:lnRef>
              <a:fillRef idx="0">
                <a:schemeClr val="dk1"/>
              </a:fillRef>
              <a:effectRef idx="0">
                <a:schemeClr val="dk1"/>
              </a:effectRef>
              <a:fontRef idx="minor">
                <a:schemeClr val="tx1"/>
              </a:fontRef>
            </p:style>
          </p:cxnSp>
        </p:grpSp>
      </p:grpSp>
      <p:grpSp>
        <p:nvGrpSpPr>
          <p:cNvPr id="65" name="Group 64">
            <a:extLst>
              <a:ext uri="{FF2B5EF4-FFF2-40B4-BE49-F238E27FC236}">
                <a16:creationId xmlns:a16="http://schemas.microsoft.com/office/drawing/2014/main" id="{46B4F0B0-8E5C-4053-9422-D00755875A6D}"/>
              </a:ext>
            </a:extLst>
          </p:cNvPr>
          <p:cNvGrpSpPr/>
          <p:nvPr/>
        </p:nvGrpSpPr>
        <p:grpSpPr>
          <a:xfrm>
            <a:off x="6170652" y="4693030"/>
            <a:ext cx="2829852" cy="1236841"/>
            <a:chOff x="8024275" y="683631"/>
            <a:chExt cx="4686943" cy="2278048"/>
          </a:xfrm>
        </p:grpSpPr>
        <p:pic>
          <p:nvPicPr>
            <p:cNvPr id="67" name="Picture 66">
              <a:extLst>
                <a:ext uri="{FF2B5EF4-FFF2-40B4-BE49-F238E27FC236}">
                  <a16:creationId xmlns:a16="http://schemas.microsoft.com/office/drawing/2014/main" id="{15E2B430-6D90-47C6-82E2-3651C3F98C2F}"/>
                </a:ext>
              </a:extLst>
            </p:cNvPr>
            <p:cNvPicPr>
              <a:picLocks noChangeAspect="1"/>
            </p:cNvPicPr>
            <p:nvPr/>
          </p:nvPicPr>
          <p:blipFill>
            <a:blip r:embed="rId5"/>
            <a:stretch>
              <a:fillRect/>
            </a:stretch>
          </p:blipFill>
          <p:spPr>
            <a:xfrm rot="16200000">
              <a:off x="9552897" y="416910"/>
              <a:ext cx="1625825" cy="3463714"/>
            </a:xfrm>
            <a:prstGeom prst="rect">
              <a:avLst/>
            </a:prstGeom>
          </p:spPr>
        </p:pic>
        <p:sp>
          <p:nvSpPr>
            <p:cNvPr id="68" name="TextBox 64">
              <a:extLst>
                <a:ext uri="{FF2B5EF4-FFF2-40B4-BE49-F238E27FC236}">
                  <a16:creationId xmlns:a16="http://schemas.microsoft.com/office/drawing/2014/main" id="{983F21F1-9E85-4DB5-B090-0CF72E1F30D3}"/>
                </a:ext>
              </a:extLst>
            </p:cNvPr>
            <p:cNvSpPr txBox="1"/>
            <p:nvPr/>
          </p:nvSpPr>
          <p:spPr>
            <a:xfrm>
              <a:off x="8024275" y="683631"/>
              <a:ext cx="4686943" cy="680246"/>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LIS3MDL magnetometer</a:t>
              </a:r>
            </a:p>
          </p:txBody>
        </p:sp>
      </p:grpSp>
      <p:cxnSp>
        <p:nvCxnSpPr>
          <p:cNvPr id="69" name="Straight Connector 68">
            <a:extLst>
              <a:ext uri="{FF2B5EF4-FFF2-40B4-BE49-F238E27FC236}">
                <a16:creationId xmlns:a16="http://schemas.microsoft.com/office/drawing/2014/main" id="{7A64C7E9-9C7D-45E8-A336-F0ECD2B7E9DA}"/>
              </a:ext>
            </a:extLst>
          </p:cNvPr>
          <p:cNvCxnSpPr>
            <a:cxnSpLocks/>
          </p:cNvCxnSpPr>
          <p:nvPr/>
        </p:nvCxnSpPr>
        <p:spPr>
          <a:xfrm flipH="1" flipV="1">
            <a:off x="8208306" y="5449107"/>
            <a:ext cx="606976" cy="1"/>
          </a:xfrm>
          <a:prstGeom prst="line">
            <a:avLst/>
          </a:prstGeom>
          <a:ln w="19050" cap="rnd">
            <a:tailEnd type="ova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8AE9793D-D109-4F99-A4C1-EBDDD5A1984D}"/>
              </a:ext>
            </a:extLst>
          </p:cNvPr>
          <p:cNvCxnSpPr>
            <a:cxnSpLocks/>
          </p:cNvCxnSpPr>
          <p:nvPr/>
        </p:nvCxnSpPr>
        <p:spPr>
          <a:xfrm flipH="1">
            <a:off x="8815284" y="5089377"/>
            <a:ext cx="501213" cy="359728"/>
          </a:xfrm>
          <a:prstGeom prst="line">
            <a:avLst/>
          </a:prstGeom>
          <a:ln w="19050" cap="rnd"/>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C961F8D6-E818-4CB8-BEF7-13C1900135DB}"/>
              </a:ext>
            </a:extLst>
          </p:cNvPr>
          <p:cNvSpPr txBox="1"/>
          <p:nvPr/>
        </p:nvSpPr>
        <p:spPr>
          <a:xfrm>
            <a:off x="471489" y="4637207"/>
            <a:ext cx="497442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Noisy sensor data due to actuator’s electric field</a:t>
            </a:r>
          </a:p>
        </p:txBody>
      </p:sp>
      <p:sp>
        <p:nvSpPr>
          <p:cNvPr id="73" name="TextBox 72">
            <a:extLst>
              <a:ext uri="{FF2B5EF4-FFF2-40B4-BE49-F238E27FC236}">
                <a16:creationId xmlns:a16="http://schemas.microsoft.com/office/drawing/2014/main" id="{3953BC71-10F7-4385-AEDC-D0FB0F73B497}"/>
              </a:ext>
            </a:extLst>
          </p:cNvPr>
          <p:cNvSpPr txBox="1"/>
          <p:nvPr/>
        </p:nvSpPr>
        <p:spPr>
          <a:xfrm>
            <a:off x="471489" y="5166744"/>
            <a:ext cx="476522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Complex fabrication process; sensor is prone to viscoelastic effect and failure</a:t>
            </a:r>
          </a:p>
        </p:txBody>
      </p:sp>
      <p:sp>
        <p:nvSpPr>
          <p:cNvPr id="74" name="TextBox 73">
            <a:extLst>
              <a:ext uri="{FF2B5EF4-FFF2-40B4-BE49-F238E27FC236}">
                <a16:creationId xmlns:a16="http://schemas.microsoft.com/office/drawing/2014/main" id="{50F8D91F-8808-4B67-8DC8-147700AD20F2}"/>
              </a:ext>
            </a:extLst>
          </p:cNvPr>
          <p:cNvSpPr txBox="1"/>
          <p:nvPr/>
        </p:nvSpPr>
        <p:spPr>
          <a:xfrm>
            <a:off x="462070" y="5752960"/>
            <a:ext cx="497442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Low sampling rate</a:t>
            </a:r>
          </a:p>
        </p:txBody>
      </p:sp>
      <p:sp>
        <p:nvSpPr>
          <p:cNvPr id="84" name="Rectangle 83">
            <a:extLst>
              <a:ext uri="{FF2B5EF4-FFF2-40B4-BE49-F238E27FC236}">
                <a16:creationId xmlns:a16="http://schemas.microsoft.com/office/drawing/2014/main" id="{AFA8A63C-2EC8-44BB-AD22-F13A41FA642F}"/>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95DC974F-7B6B-4450-93D7-F0EABAA50251}"/>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86" name="Slide Number Placeholder 34">
            <a:extLst>
              <a:ext uri="{FF2B5EF4-FFF2-40B4-BE49-F238E27FC236}">
                <a16:creationId xmlns:a16="http://schemas.microsoft.com/office/drawing/2014/main" id="{7A2D1EC6-E1BC-4C68-874A-63A6D0601DDA}"/>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52F322E7-F45C-4580-A619-222B58B9CAC0}"/>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88" name="TextBox 87">
            <a:extLst>
              <a:ext uri="{FF2B5EF4-FFF2-40B4-BE49-F238E27FC236}">
                <a16:creationId xmlns:a16="http://schemas.microsoft.com/office/drawing/2014/main" id="{620198B8-1B73-4613-A30F-A509549FEFF5}"/>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9" name="TextBox 88">
            <a:extLst>
              <a:ext uri="{FF2B5EF4-FFF2-40B4-BE49-F238E27FC236}">
                <a16:creationId xmlns:a16="http://schemas.microsoft.com/office/drawing/2014/main" id="{3DA540EF-8001-4C15-8B30-BB6C11E0A70E}"/>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64" name="TextBox 63">
            <a:extLst>
              <a:ext uri="{FF2B5EF4-FFF2-40B4-BE49-F238E27FC236}">
                <a16:creationId xmlns:a16="http://schemas.microsoft.com/office/drawing/2014/main" id="{D6778065-4D9A-482D-B24F-3FC924FAA331}"/>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66" name="TextBox 65">
            <a:extLst>
              <a:ext uri="{FF2B5EF4-FFF2-40B4-BE49-F238E27FC236}">
                <a16:creationId xmlns:a16="http://schemas.microsoft.com/office/drawing/2014/main" id="{3CCC9ED2-26BB-432A-AA74-EF1A79C3A0AE}"/>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Tree>
    <p:extLst>
      <p:ext uri="{BB962C8B-B14F-4D97-AF65-F5344CB8AC3E}">
        <p14:creationId xmlns:p14="http://schemas.microsoft.com/office/powerpoint/2010/main" val="39590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P spid="36" grpId="0" animBg="1"/>
      <p:bldP spid="42" grpId="0" animBg="1"/>
      <p:bldP spid="43" grpId="0" animBg="1"/>
      <p:bldP spid="44" grpId="0" animBg="1"/>
      <p:bldP spid="8" grpId="0" animBg="1"/>
      <p:bldP spid="72" grpId="0"/>
      <p:bldP spid="73"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3C53F-6419-480A-9F40-C1683CB9EB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AB51C42-2F46-4D73-AB4E-DC0DA5B6ABDC}"/>
                  </a:ext>
                </a:extLst>
              </p:cNvPr>
              <p:cNvSpPr txBox="1"/>
              <p:nvPr/>
            </p:nvSpPr>
            <p:spPr>
              <a:xfrm>
                <a:off x="898326" y="834752"/>
                <a:ext cx="698373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−3.04</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−8</m:t>
                              </m:r>
                            </m:sup>
                          </m:sSup>
                        </m:e>
                      </m:d>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sub>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3</m:t>
                          </m:r>
                        </m:sup>
                      </m:sSub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1.60</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−4</m:t>
                              </m:r>
                            </m:sup>
                          </m:sSup>
                        </m:e>
                      </m:d>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sub>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b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−0.30</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+212.30</m:t>
                      </m:r>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0" name="TextBox 59">
                <a:extLst>
                  <a:ext uri="{FF2B5EF4-FFF2-40B4-BE49-F238E27FC236}">
                    <a16:creationId xmlns:a16="http://schemas.microsoft.com/office/drawing/2014/main" id="{6AB51C42-2F46-4D73-AB4E-DC0DA5B6ABDC}"/>
                  </a:ext>
                </a:extLst>
              </p:cNvPr>
              <p:cNvSpPr txBox="1">
                <a:spLocks noRot="1" noChangeAspect="1" noMove="1" noResize="1" noEditPoints="1" noAdjustHandles="1" noChangeArrowheads="1" noChangeShapeType="1" noTextEdit="1"/>
              </p:cNvSpPr>
              <p:nvPr/>
            </p:nvSpPr>
            <p:spPr>
              <a:xfrm>
                <a:off x="898326" y="834752"/>
                <a:ext cx="6983730" cy="369332"/>
              </a:xfrm>
              <a:prstGeom prst="rect">
                <a:avLst/>
              </a:prstGeom>
              <a:blipFill>
                <a:blip r:embed="rId4"/>
                <a:stretch>
                  <a:fillRect/>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15FB5195-E8D5-4AE6-9C5B-EF98A6C4E013}"/>
              </a:ext>
            </a:extLst>
          </p:cNvPr>
          <p:cNvSpPr txBox="1"/>
          <p:nvPr/>
        </p:nvSpPr>
        <p:spPr>
          <a:xfrm>
            <a:off x="133286" y="446184"/>
            <a:ext cx="96190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Fitted polynomial relationship between the magnetic sensor output and displacement: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a:extLst>
              <a:ext uri="{FF2B5EF4-FFF2-40B4-BE49-F238E27FC236}">
                <a16:creationId xmlns:a16="http://schemas.microsoft.com/office/drawing/2014/main" id="{D63535A9-64B8-47AF-8809-5FD6243F25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1053" y="2644073"/>
            <a:ext cx="4845878" cy="2626850"/>
          </a:xfrm>
          <a:prstGeom prst="rect">
            <a:avLst/>
          </a:prstGeom>
        </p:spPr>
      </p:pic>
      <p:pic>
        <p:nvPicPr>
          <p:cNvPr id="66" name="Picture 65">
            <a:extLst>
              <a:ext uri="{FF2B5EF4-FFF2-40B4-BE49-F238E27FC236}">
                <a16:creationId xmlns:a16="http://schemas.microsoft.com/office/drawing/2014/main" id="{10A8032C-23E8-4D9D-9C1D-52FA52664B2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61053" y="1530183"/>
            <a:ext cx="4790814" cy="1059516"/>
          </a:xfrm>
          <a:prstGeom prst="rect">
            <a:avLst/>
          </a:prstGeom>
        </p:spPr>
      </p:pic>
      <p:grpSp>
        <p:nvGrpSpPr>
          <p:cNvPr id="67" name="Group 66">
            <a:extLst>
              <a:ext uri="{FF2B5EF4-FFF2-40B4-BE49-F238E27FC236}">
                <a16:creationId xmlns:a16="http://schemas.microsoft.com/office/drawing/2014/main" id="{B8B2246F-986A-4ABE-A372-99C57CDA516A}"/>
              </a:ext>
            </a:extLst>
          </p:cNvPr>
          <p:cNvGrpSpPr/>
          <p:nvPr/>
        </p:nvGrpSpPr>
        <p:grpSpPr>
          <a:xfrm>
            <a:off x="-44985" y="1985572"/>
            <a:ext cx="3660296" cy="2523630"/>
            <a:chOff x="-406560" y="1529125"/>
            <a:chExt cx="4813391" cy="3318643"/>
          </a:xfrm>
        </p:grpSpPr>
        <p:pic>
          <p:nvPicPr>
            <p:cNvPr id="69" name="Picture 68">
              <a:extLst>
                <a:ext uri="{FF2B5EF4-FFF2-40B4-BE49-F238E27FC236}">
                  <a16:creationId xmlns:a16="http://schemas.microsoft.com/office/drawing/2014/main" id="{0BDB1505-6B0A-44E5-835B-958E2A2DD82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94442" y="2228502"/>
              <a:ext cx="1948858" cy="2619266"/>
            </a:xfrm>
            <a:prstGeom prst="rect">
              <a:avLst/>
            </a:prstGeom>
          </p:spPr>
        </p:pic>
        <p:grpSp>
          <p:nvGrpSpPr>
            <p:cNvPr id="70" name="Group 69">
              <a:extLst>
                <a:ext uri="{FF2B5EF4-FFF2-40B4-BE49-F238E27FC236}">
                  <a16:creationId xmlns:a16="http://schemas.microsoft.com/office/drawing/2014/main" id="{B38345E7-5C40-4C38-8F23-9C2D6DC318DA}"/>
                </a:ext>
              </a:extLst>
            </p:cNvPr>
            <p:cNvGrpSpPr/>
            <p:nvPr/>
          </p:nvGrpSpPr>
          <p:grpSpPr>
            <a:xfrm>
              <a:off x="-74567" y="2164436"/>
              <a:ext cx="1618909" cy="675079"/>
              <a:chOff x="-74567" y="2199605"/>
              <a:chExt cx="1618909" cy="675079"/>
            </a:xfrm>
          </p:grpSpPr>
          <p:sp>
            <p:nvSpPr>
              <p:cNvPr id="92" name="TextBox 103">
                <a:extLst>
                  <a:ext uri="{FF2B5EF4-FFF2-40B4-BE49-F238E27FC236}">
                    <a16:creationId xmlns:a16="http://schemas.microsoft.com/office/drawing/2014/main" id="{0C5870DC-8479-4432-B074-600032803871}"/>
                  </a:ext>
                </a:extLst>
              </p:cNvPr>
              <p:cNvSpPr txBox="1"/>
              <p:nvPr/>
            </p:nvSpPr>
            <p:spPr>
              <a:xfrm>
                <a:off x="-74567" y="2199605"/>
                <a:ext cx="1355425" cy="60710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Magnetic block</a:t>
                </a:r>
              </a:p>
            </p:txBody>
          </p:sp>
          <p:cxnSp>
            <p:nvCxnSpPr>
              <p:cNvPr id="93" name="Straight Connector 92">
                <a:extLst>
                  <a:ext uri="{FF2B5EF4-FFF2-40B4-BE49-F238E27FC236}">
                    <a16:creationId xmlns:a16="http://schemas.microsoft.com/office/drawing/2014/main" id="{84C16B8B-B239-4339-949C-980050B05947}"/>
                  </a:ext>
                </a:extLst>
              </p:cNvPr>
              <p:cNvCxnSpPr>
                <a:cxnSpLocks/>
              </p:cNvCxnSpPr>
              <p:nvPr/>
            </p:nvCxnSpPr>
            <p:spPr>
              <a:xfrm>
                <a:off x="883692" y="2672825"/>
                <a:ext cx="250405" cy="200130"/>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F6F36B12-6FBB-41CE-8550-8C9566162960}"/>
                  </a:ext>
                </a:extLst>
              </p:cNvPr>
              <p:cNvCxnSpPr>
                <a:cxnSpLocks/>
              </p:cNvCxnSpPr>
              <p:nvPr/>
            </p:nvCxnSpPr>
            <p:spPr>
              <a:xfrm>
                <a:off x="1135778" y="2874684"/>
                <a:ext cx="408564" cy="0"/>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06F6A93C-BF0F-4D1C-9C55-CF1D8FFD600E}"/>
                </a:ext>
              </a:extLst>
            </p:cNvPr>
            <p:cNvGrpSpPr/>
            <p:nvPr/>
          </p:nvGrpSpPr>
          <p:grpSpPr>
            <a:xfrm>
              <a:off x="2844254" y="4003534"/>
              <a:ext cx="1562577" cy="607103"/>
              <a:chOff x="2621517" y="3862858"/>
              <a:chExt cx="1562577" cy="607103"/>
            </a:xfrm>
          </p:grpSpPr>
          <p:sp>
            <p:nvSpPr>
              <p:cNvPr id="89" name="TextBox 106">
                <a:extLst>
                  <a:ext uri="{FF2B5EF4-FFF2-40B4-BE49-F238E27FC236}">
                    <a16:creationId xmlns:a16="http://schemas.microsoft.com/office/drawing/2014/main" id="{2E9EA1C9-F2E7-437E-ADBB-F12882DB2F3E}"/>
                  </a:ext>
                </a:extLst>
              </p:cNvPr>
              <p:cNvSpPr txBox="1"/>
              <p:nvPr/>
            </p:nvSpPr>
            <p:spPr>
              <a:xfrm>
                <a:off x="3066373" y="3862858"/>
                <a:ext cx="1117721" cy="60710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Dielectric shield</a:t>
                </a:r>
              </a:p>
            </p:txBody>
          </p:sp>
          <p:cxnSp>
            <p:nvCxnSpPr>
              <p:cNvPr id="90" name="Straight Connector 89">
                <a:extLst>
                  <a:ext uri="{FF2B5EF4-FFF2-40B4-BE49-F238E27FC236}">
                    <a16:creationId xmlns:a16="http://schemas.microsoft.com/office/drawing/2014/main" id="{2C0B7D5F-8584-4296-A542-A2031D5F1CBC}"/>
                  </a:ext>
                </a:extLst>
              </p:cNvPr>
              <p:cNvCxnSpPr>
                <a:cxnSpLocks/>
              </p:cNvCxnSpPr>
              <p:nvPr/>
            </p:nvCxnSpPr>
            <p:spPr>
              <a:xfrm flipH="1">
                <a:off x="3069718" y="4233550"/>
                <a:ext cx="180731" cy="186339"/>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96AD5D1-5E20-4C65-A0A8-BE17B7C575E3}"/>
                  </a:ext>
                </a:extLst>
              </p:cNvPr>
              <p:cNvCxnSpPr>
                <a:cxnSpLocks/>
              </p:cNvCxnSpPr>
              <p:nvPr/>
            </p:nvCxnSpPr>
            <p:spPr>
              <a:xfrm flipH="1" flipV="1">
                <a:off x="2621517" y="4419889"/>
                <a:ext cx="444856" cy="3647"/>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30A261C5-7E49-415E-87BD-74D4367C4AD4}"/>
                </a:ext>
              </a:extLst>
            </p:cNvPr>
            <p:cNvGrpSpPr/>
            <p:nvPr/>
          </p:nvGrpSpPr>
          <p:grpSpPr>
            <a:xfrm>
              <a:off x="-406560" y="3914869"/>
              <a:ext cx="2074467" cy="875156"/>
              <a:chOff x="-324499" y="3762470"/>
              <a:chExt cx="2074467" cy="875156"/>
            </a:xfrm>
          </p:grpSpPr>
          <p:sp>
            <p:nvSpPr>
              <p:cNvPr id="85" name="TextBox 109">
                <a:extLst>
                  <a:ext uri="{FF2B5EF4-FFF2-40B4-BE49-F238E27FC236}">
                    <a16:creationId xmlns:a16="http://schemas.microsoft.com/office/drawing/2014/main" id="{61A814C4-2D52-42A2-B6E2-7CF0528A4252}"/>
                  </a:ext>
                </a:extLst>
              </p:cNvPr>
              <p:cNvSpPr txBox="1"/>
              <p:nvPr/>
            </p:nvSpPr>
            <p:spPr>
              <a:xfrm>
                <a:off x="-324499" y="3762470"/>
                <a:ext cx="1653087" cy="607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3-axis magnetometer</a:t>
                </a:r>
              </a:p>
            </p:txBody>
          </p:sp>
          <p:grpSp>
            <p:nvGrpSpPr>
              <p:cNvPr id="86" name="Group 85">
                <a:extLst>
                  <a:ext uri="{FF2B5EF4-FFF2-40B4-BE49-F238E27FC236}">
                    <a16:creationId xmlns:a16="http://schemas.microsoft.com/office/drawing/2014/main" id="{F7ACD010-5379-4658-9713-EFF434EB0B50}"/>
                  </a:ext>
                </a:extLst>
              </p:cNvPr>
              <p:cNvGrpSpPr/>
              <p:nvPr/>
            </p:nvGrpSpPr>
            <p:grpSpPr>
              <a:xfrm flipH="1">
                <a:off x="502046" y="4369569"/>
                <a:ext cx="1247922" cy="268057"/>
                <a:chOff x="157056" y="5063684"/>
                <a:chExt cx="1480464" cy="354764"/>
              </a:xfrm>
            </p:grpSpPr>
            <p:cxnSp>
              <p:nvCxnSpPr>
                <p:cNvPr id="87" name="Straight Connector 86">
                  <a:extLst>
                    <a:ext uri="{FF2B5EF4-FFF2-40B4-BE49-F238E27FC236}">
                      <a16:creationId xmlns:a16="http://schemas.microsoft.com/office/drawing/2014/main" id="{DA78991F-4C56-400E-9613-189466EAE0C9}"/>
                    </a:ext>
                  </a:extLst>
                </p:cNvPr>
                <p:cNvCxnSpPr>
                  <a:cxnSpLocks/>
                  <a:stCxn id="85" idx="2"/>
                </p:cNvCxnSpPr>
                <p:nvPr/>
              </p:nvCxnSpPr>
              <p:spPr>
                <a:xfrm flipH="1">
                  <a:off x="770202" y="5063684"/>
                  <a:ext cx="867318" cy="348867"/>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DBDE5619-3A4B-48B6-BD08-6470B312DC9B}"/>
                    </a:ext>
                  </a:extLst>
                </p:cNvPr>
                <p:cNvCxnSpPr>
                  <a:cxnSpLocks/>
                </p:cNvCxnSpPr>
                <p:nvPr/>
              </p:nvCxnSpPr>
              <p:spPr>
                <a:xfrm flipH="1" flipV="1">
                  <a:off x="157056" y="5418447"/>
                  <a:ext cx="606976" cy="1"/>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grpSp>
          <p:nvGrpSpPr>
            <p:cNvPr id="75" name="Group 74">
              <a:extLst>
                <a:ext uri="{FF2B5EF4-FFF2-40B4-BE49-F238E27FC236}">
                  <a16:creationId xmlns:a16="http://schemas.microsoft.com/office/drawing/2014/main" id="{70451C38-6121-4B8F-96C7-5B5E41681908}"/>
                </a:ext>
              </a:extLst>
            </p:cNvPr>
            <p:cNvGrpSpPr/>
            <p:nvPr/>
          </p:nvGrpSpPr>
          <p:grpSpPr>
            <a:xfrm>
              <a:off x="2736043" y="2016822"/>
              <a:ext cx="1305714" cy="623584"/>
              <a:chOff x="2736043" y="2087160"/>
              <a:chExt cx="1305714" cy="623584"/>
            </a:xfrm>
          </p:grpSpPr>
          <p:sp>
            <p:nvSpPr>
              <p:cNvPr id="79" name="TextBox 112">
                <a:extLst>
                  <a:ext uri="{FF2B5EF4-FFF2-40B4-BE49-F238E27FC236}">
                    <a16:creationId xmlns:a16="http://schemas.microsoft.com/office/drawing/2014/main" id="{154BB8B0-0F43-4175-842D-A94159F4C16A}"/>
                  </a:ext>
                </a:extLst>
              </p:cNvPr>
              <p:cNvSpPr txBox="1"/>
              <p:nvPr/>
            </p:nvSpPr>
            <p:spPr>
              <a:xfrm>
                <a:off x="3042875" y="2087160"/>
                <a:ext cx="998882" cy="60710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Sensor wrap</a:t>
                </a:r>
              </a:p>
            </p:txBody>
          </p:sp>
          <p:grpSp>
            <p:nvGrpSpPr>
              <p:cNvPr id="80" name="Group 79">
                <a:extLst>
                  <a:ext uri="{FF2B5EF4-FFF2-40B4-BE49-F238E27FC236}">
                    <a16:creationId xmlns:a16="http://schemas.microsoft.com/office/drawing/2014/main" id="{51849ECE-0896-4181-96A5-EAECD6C7019A}"/>
                  </a:ext>
                </a:extLst>
              </p:cNvPr>
              <p:cNvGrpSpPr/>
              <p:nvPr/>
            </p:nvGrpSpPr>
            <p:grpSpPr>
              <a:xfrm flipH="1">
                <a:off x="2736043" y="2508886"/>
                <a:ext cx="514402" cy="201858"/>
                <a:chOff x="2954151" y="949994"/>
                <a:chExt cx="777109" cy="267151"/>
              </a:xfrm>
            </p:grpSpPr>
            <p:cxnSp>
              <p:nvCxnSpPr>
                <p:cNvPr id="81" name="Straight Connector 80">
                  <a:extLst>
                    <a:ext uri="{FF2B5EF4-FFF2-40B4-BE49-F238E27FC236}">
                      <a16:creationId xmlns:a16="http://schemas.microsoft.com/office/drawing/2014/main" id="{B1E0E6E9-DE22-496D-893E-A0D53EAD0D0B}"/>
                    </a:ext>
                  </a:extLst>
                </p:cNvPr>
                <p:cNvCxnSpPr>
                  <a:cxnSpLocks/>
                </p:cNvCxnSpPr>
                <p:nvPr/>
              </p:nvCxnSpPr>
              <p:spPr>
                <a:xfrm>
                  <a:off x="2954151" y="949994"/>
                  <a:ext cx="157349" cy="264864"/>
                </a:xfrm>
                <a:prstGeom prst="line">
                  <a:avLst/>
                </a:prstGeom>
                <a:ln w="19050" cap="rnd"/>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A0A77276-F89F-4F40-951C-6509B8FC5D82}"/>
                    </a:ext>
                  </a:extLst>
                </p:cNvPr>
                <p:cNvCxnSpPr>
                  <a:cxnSpLocks/>
                </p:cNvCxnSpPr>
                <p:nvPr/>
              </p:nvCxnSpPr>
              <p:spPr>
                <a:xfrm>
                  <a:off x="3114040" y="1217145"/>
                  <a:ext cx="617220" cy="0"/>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grpSp>
        <p:sp>
          <p:nvSpPr>
            <p:cNvPr id="76" name="TextBox 118">
              <a:extLst>
                <a:ext uri="{FF2B5EF4-FFF2-40B4-BE49-F238E27FC236}">
                  <a16:creationId xmlns:a16="http://schemas.microsoft.com/office/drawing/2014/main" id="{640E8CAB-A6E7-404C-91E6-E8333FEACC2C}"/>
                </a:ext>
              </a:extLst>
            </p:cNvPr>
            <p:cNvSpPr txBox="1"/>
            <p:nvPr/>
          </p:nvSpPr>
          <p:spPr>
            <a:xfrm>
              <a:off x="1553960" y="1529125"/>
              <a:ext cx="1988356" cy="40473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Laser sensor</a:t>
              </a:r>
            </a:p>
          </p:txBody>
        </p:sp>
        <p:cxnSp>
          <p:nvCxnSpPr>
            <p:cNvPr id="77" name="Straight Connector 76">
              <a:extLst>
                <a:ext uri="{FF2B5EF4-FFF2-40B4-BE49-F238E27FC236}">
                  <a16:creationId xmlns:a16="http://schemas.microsoft.com/office/drawing/2014/main" id="{BA359B4C-B618-4662-B1E5-8BBB294483AE}"/>
                </a:ext>
              </a:extLst>
            </p:cNvPr>
            <p:cNvCxnSpPr>
              <a:cxnSpLocks/>
            </p:cNvCxnSpPr>
            <p:nvPr/>
          </p:nvCxnSpPr>
          <p:spPr>
            <a:xfrm flipH="1">
              <a:off x="2227003" y="1929316"/>
              <a:ext cx="281042" cy="267152"/>
            </a:xfrm>
            <a:prstGeom prst="line">
              <a:avLst/>
            </a:prstGeom>
            <a:ln w="19050" cap="rnd">
              <a:tailEnd type="oval"/>
            </a:ln>
          </p:spPr>
          <p:style>
            <a:lnRef idx="1">
              <a:schemeClr val="dk1"/>
            </a:lnRef>
            <a:fillRef idx="0">
              <a:schemeClr val="dk1"/>
            </a:fillRef>
            <a:effectRef idx="0">
              <a:schemeClr val="dk1"/>
            </a:effectRef>
            <a:fontRef idx="minor">
              <a:schemeClr val="tx1"/>
            </a:fontRef>
          </p:style>
        </p:cxnSp>
      </p:grpSp>
      <p:sp>
        <p:nvSpPr>
          <p:cNvPr id="7" name="Rectangle 6">
            <a:extLst>
              <a:ext uri="{FF2B5EF4-FFF2-40B4-BE49-F238E27FC236}">
                <a16:creationId xmlns:a16="http://schemas.microsoft.com/office/drawing/2014/main" id="{9E0AF6A0-79F4-46A9-8D09-EF976C7DEF5F}"/>
              </a:ext>
            </a:extLst>
          </p:cNvPr>
          <p:cNvSpPr/>
          <p:nvPr/>
        </p:nvSpPr>
        <p:spPr>
          <a:xfrm>
            <a:off x="4218926" y="2762654"/>
            <a:ext cx="2152650" cy="7175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3CB7358F-45BE-4EB9-871C-FC3E07AD2C25}"/>
              </a:ext>
            </a:extLst>
          </p:cNvPr>
          <p:cNvCxnSpPr>
            <a:cxnSpLocks/>
          </p:cNvCxnSpPr>
          <p:nvPr/>
        </p:nvCxnSpPr>
        <p:spPr>
          <a:xfrm>
            <a:off x="4301476" y="2849506"/>
            <a:ext cx="260350" cy="0"/>
          </a:xfrm>
          <a:prstGeom prst="line">
            <a:avLst/>
          </a:prstGeom>
          <a:ln w="28575">
            <a:solidFill>
              <a:srgbClr val="28209B"/>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2DAD5E0-1B89-43C2-81C4-527B29563917}"/>
              </a:ext>
            </a:extLst>
          </p:cNvPr>
          <p:cNvCxnSpPr>
            <a:cxnSpLocks/>
          </p:cNvCxnSpPr>
          <p:nvPr/>
        </p:nvCxnSpPr>
        <p:spPr>
          <a:xfrm>
            <a:off x="4301476" y="3090806"/>
            <a:ext cx="26035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25A1C82-EA65-4B77-8495-F45FC3A0022D}"/>
              </a:ext>
            </a:extLst>
          </p:cNvPr>
          <p:cNvCxnSpPr>
            <a:cxnSpLocks/>
          </p:cNvCxnSpPr>
          <p:nvPr/>
        </p:nvCxnSpPr>
        <p:spPr>
          <a:xfrm>
            <a:off x="4301476" y="3338456"/>
            <a:ext cx="26035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8197235A-4F49-45E1-BC05-14DFC5BAB590}"/>
              </a:ext>
            </a:extLst>
          </p:cNvPr>
          <p:cNvSpPr txBox="1"/>
          <p:nvPr/>
        </p:nvSpPr>
        <p:spPr>
          <a:xfrm>
            <a:off x="4541418" y="2723141"/>
            <a:ext cx="175895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Sensor wrap</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F2C68F8F-C188-421C-BCE6-F0C6FC5F80A9}"/>
              </a:ext>
            </a:extLst>
          </p:cNvPr>
          <p:cNvSpPr txBox="1"/>
          <p:nvPr/>
        </p:nvSpPr>
        <p:spPr>
          <a:xfrm>
            <a:off x="4541418" y="2958658"/>
            <a:ext cx="12395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Magnetic Sensor</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02366726-8D5C-4A7E-8ED3-483CE1F1DDCD}"/>
              </a:ext>
            </a:extLst>
          </p:cNvPr>
          <p:cNvSpPr txBox="1"/>
          <p:nvPr/>
        </p:nvSpPr>
        <p:spPr>
          <a:xfrm>
            <a:off x="4541418" y="3200143"/>
            <a:ext cx="192179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Laser Displacement Sensor</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22D2DFDA-1B41-43FC-B25B-4ECBEBFDAD6D}"/>
              </a:ext>
            </a:extLst>
          </p:cNvPr>
          <p:cNvSpPr txBox="1"/>
          <p:nvPr/>
        </p:nvSpPr>
        <p:spPr>
          <a:xfrm>
            <a:off x="133286" y="6105474"/>
            <a:ext cx="38101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only z-axis is used for the fitting</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0EE416-2F52-46D2-8A8C-0C2A03A3DF17}"/>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34B34FE2-4DD0-4459-8777-A38841876A8A}"/>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113" name="Slide Number Placeholder 34">
            <a:extLst>
              <a:ext uri="{FF2B5EF4-FFF2-40B4-BE49-F238E27FC236}">
                <a16:creationId xmlns:a16="http://schemas.microsoft.com/office/drawing/2014/main" id="{25D06EF8-B944-461D-89D9-9176B0EB4142}"/>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08376A1E-06F1-41A0-96CE-619D454A2E4E}"/>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115" name="TextBox 114">
            <a:extLst>
              <a:ext uri="{FF2B5EF4-FFF2-40B4-BE49-F238E27FC236}">
                <a16:creationId xmlns:a16="http://schemas.microsoft.com/office/drawing/2014/main" id="{EFA31746-C0D7-40A1-B606-92DDCEC1F936}"/>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16" name="TextBox 115">
            <a:extLst>
              <a:ext uri="{FF2B5EF4-FFF2-40B4-BE49-F238E27FC236}">
                <a16:creationId xmlns:a16="http://schemas.microsoft.com/office/drawing/2014/main" id="{87FAD679-D872-4B6C-B122-B1C66F463B4C}"/>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117" name="TextBox 116">
            <a:extLst>
              <a:ext uri="{FF2B5EF4-FFF2-40B4-BE49-F238E27FC236}">
                <a16:creationId xmlns:a16="http://schemas.microsoft.com/office/drawing/2014/main" id="{EBBB7BD7-05F3-4E78-B4B1-47BEC05FEF19}"/>
              </a:ext>
            </a:extLst>
          </p:cNvPr>
          <p:cNvSpPr txBox="1"/>
          <p:nvPr/>
        </p:nvSpPr>
        <p:spPr>
          <a:xfrm>
            <a:off x="6613544" y="6536601"/>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118" name="TextBox 117">
            <a:extLst>
              <a:ext uri="{FF2B5EF4-FFF2-40B4-BE49-F238E27FC236}">
                <a16:creationId xmlns:a16="http://schemas.microsoft.com/office/drawing/2014/main" id="{A07D0D70-FD6E-4553-BC2B-FED15085EE37}"/>
              </a:ext>
            </a:extLst>
          </p:cNvPr>
          <p:cNvSpPr txBox="1"/>
          <p:nvPr/>
        </p:nvSpPr>
        <p:spPr>
          <a:xfrm>
            <a:off x="8092908" y="6531691"/>
            <a:ext cx="146943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
        <p:nvSpPr>
          <p:cNvPr id="49" name="TextBox 48">
            <a:extLst>
              <a:ext uri="{FF2B5EF4-FFF2-40B4-BE49-F238E27FC236}">
                <a16:creationId xmlns:a16="http://schemas.microsoft.com/office/drawing/2014/main" id="{AB1150F2-2393-44FA-9FCD-ED4A3B659FC3}"/>
              </a:ext>
            </a:extLst>
          </p:cNvPr>
          <p:cNvSpPr txBox="1"/>
          <p:nvPr/>
        </p:nvSpPr>
        <p:spPr>
          <a:xfrm>
            <a:off x="4241611" y="3936392"/>
            <a:ext cx="497442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Sampling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rate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up to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1kHz</a:t>
            </a:r>
          </a:p>
        </p:txBody>
      </p:sp>
      <p:sp>
        <p:nvSpPr>
          <p:cNvPr id="50" name="TextBox 49">
            <a:extLst>
              <a:ext uri="{FF2B5EF4-FFF2-40B4-BE49-F238E27FC236}">
                <a16:creationId xmlns:a16="http://schemas.microsoft.com/office/drawing/2014/main" id="{0041C4B8-84C1-4E16-8B21-F01F4D45C783}"/>
              </a:ext>
            </a:extLst>
          </p:cNvPr>
          <p:cNvSpPr txBox="1"/>
          <p:nvPr/>
        </p:nvSpPr>
        <p:spPr>
          <a:xfrm>
            <a:off x="4241611" y="3646877"/>
            <a:ext cx="388476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Resolution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below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0.1 mm</a:t>
            </a:r>
          </a:p>
        </p:txBody>
      </p:sp>
      <p:pic>
        <p:nvPicPr>
          <p:cNvPr id="51" name="Picture 50">
            <a:extLst>
              <a:ext uri="{FF2B5EF4-FFF2-40B4-BE49-F238E27FC236}">
                <a16:creationId xmlns:a16="http://schemas.microsoft.com/office/drawing/2014/main" id="{5DE6E816-0DC0-403B-ADEE-F43DCD366101}"/>
              </a:ext>
            </a:extLst>
          </p:cNvPr>
          <p:cNvPicPr/>
          <p:nvPr/>
        </p:nvPicPr>
        <p:blipFill rotWithShape="1">
          <a:blip r:embed="rId8"/>
          <a:srcRect l="2" t="1218" r="15" b="-1910"/>
          <a:stretch/>
        </p:blipFill>
        <p:spPr bwMode="auto">
          <a:xfrm>
            <a:off x="8806349" y="2186640"/>
            <a:ext cx="3178175" cy="27813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908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p:bldP spid="7" grpId="0" animBg="1"/>
      <p:bldP spid="97" grpId="0"/>
      <p:bldP spid="98" grpId="0"/>
      <p:bldP spid="99" grpId="0"/>
      <p:bldP spid="101" grpId="0"/>
      <p:bldP spid="49"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3C53F-6419-480A-9F40-C1683CB9E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95" name="Rectangle 94">
            <a:extLst>
              <a:ext uri="{FF2B5EF4-FFF2-40B4-BE49-F238E27FC236}">
                <a16:creationId xmlns:a16="http://schemas.microsoft.com/office/drawing/2014/main" id="{9FB9C46F-C7F5-427E-AD00-3CD2B939E438}"/>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ED04948A-75F0-4CC7-ADB8-271B0BE1F5F1}"/>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97" name="Slide Number Placeholder 34">
            <a:extLst>
              <a:ext uri="{FF2B5EF4-FFF2-40B4-BE49-F238E27FC236}">
                <a16:creationId xmlns:a16="http://schemas.microsoft.com/office/drawing/2014/main" id="{E5BBCDDC-4A8E-4B0B-905F-F61BA08CA86D}"/>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98D4B09-C103-4928-B945-9E0EC0887463}"/>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99" name="TextBox 98">
            <a:extLst>
              <a:ext uri="{FF2B5EF4-FFF2-40B4-BE49-F238E27FC236}">
                <a16:creationId xmlns:a16="http://schemas.microsoft.com/office/drawing/2014/main" id="{FBADC245-69AD-40D3-B54D-BACF3E0A9326}"/>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00" name="TextBox 99">
            <a:extLst>
              <a:ext uri="{FF2B5EF4-FFF2-40B4-BE49-F238E27FC236}">
                <a16:creationId xmlns:a16="http://schemas.microsoft.com/office/drawing/2014/main" id="{DF49D399-EBD6-4215-AE84-8AFDB38E8C46}"/>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52" name="TextBox 51">
            <a:extLst>
              <a:ext uri="{FF2B5EF4-FFF2-40B4-BE49-F238E27FC236}">
                <a16:creationId xmlns:a16="http://schemas.microsoft.com/office/drawing/2014/main" id="{29CAD475-3E73-46AC-AEA9-80F089940014}"/>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53" name="TextBox 52">
            <a:extLst>
              <a:ext uri="{FF2B5EF4-FFF2-40B4-BE49-F238E27FC236}">
                <a16:creationId xmlns:a16="http://schemas.microsoft.com/office/drawing/2014/main" id="{2E10C6ED-36DB-4CFC-A0FA-A217D91EBFFE}"/>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pic>
        <p:nvPicPr>
          <p:cNvPr id="54" name="Picture 53">
            <a:extLst>
              <a:ext uri="{FF2B5EF4-FFF2-40B4-BE49-F238E27FC236}">
                <a16:creationId xmlns:a16="http://schemas.microsoft.com/office/drawing/2014/main" id="{DF19E6FB-A364-49B7-BE9B-5463D89BC7A3}"/>
              </a:ext>
            </a:extLst>
          </p:cNvPr>
          <p:cNvPicPr/>
          <p:nvPr/>
        </p:nvPicPr>
        <p:blipFill rotWithShape="1">
          <a:blip r:embed="rId3"/>
          <a:srcRect l="219" t="32082" r="5828" b="47686"/>
          <a:stretch/>
        </p:blipFill>
        <p:spPr bwMode="auto">
          <a:xfrm>
            <a:off x="7706209" y="738057"/>
            <a:ext cx="4091910" cy="1189609"/>
          </a:xfrm>
          <a:prstGeom prst="rect">
            <a:avLst/>
          </a:prstGeom>
          <a:ln>
            <a:noFill/>
          </a:ln>
          <a:extLst>
            <a:ext uri="{53640926-AAD7-44D8-BBD7-CCE9431645EC}">
              <a14:shadowObscured xmlns:a14="http://schemas.microsoft.com/office/drawing/2010/main"/>
            </a:ext>
          </a:extLst>
        </p:spPr>
      </p:pic>
      <p:pic>
        <p:nvPicPr>
          <p:cNvPr id="55" name="Picture 54">
            <a:extLst>
              <a:ext uri="{FF2B5EF4-FFF2-40B4-BE49-F238E27FC236}">
                <a16:creationId xmlns:a16="http://schemas.microsoft.com/office/drawing/2014/main" id="{E2185B8F-7298-4E96-A81F-3856087943B4}"/>
              </a:ext>
            </a:extLst>
          </p:cNvPr>
          <p:cNvPicPr/>
          <p:nvPr/>
        </p:nvPicPr>
        <p:blipFill rotWithShape="1">
          <a:blip r:embed="rId3"/>
          <a:srcRect l="219" t="6172" r="5828" b="67331"/>
          <a:stretch/>
        </p:blipFill>
        <p:spPr bwMode="auto">
          <a:xfrm>
            <a:off x="400833" y="438366"/>
            <a:ext cx="4091910" cy="1557970"/>
          </a:xfrm>
          <a:prstGeom prst="rect">
            <a:avLst/>
          </a:prstGeom>
          <a:ln>
            <a:noFill/>
          </a:ln>
          <a:extLst>
            <a:ext uri="{53640926-AAD7-44D8-BBD7-CCE9431645EC}">
              <a14:shadowObscured xmlns:a14="http://schemas.microsoft.com/office/drawing/2010/main"/>
            </a:ext>
          </a:extLst>
        </p:spPr>
      </p:pic>
      <p:pic>
        <p:nvPicPr>
          <p:cNvPr id="56" name="Picture 55">
            <a:extLst>
              <a:ext uri="{FF2B5EF4-FFF2-40B4-BE49-F238E27FC236}">
                <a16:creationId xmlns:a16="http://schemas.microsoft.com/office/drawing/2014/main" id="{21B5582C-8736-4FAC-AAED-BDB3EBD62F49}"/>
              </a:ext>
            </a:extLst>
          </p:cNvPr>
          <p:cNvPicPr/>
          <p:nvPr/>
        </p:nvPicPr>
        <p:blipFill rotWithShape="1">
          <a:blip r:embed="rId3"/>
          <a:srcRect l="219" t="48973" r="5828"/>
          <a:stretch/>
        </p:blipFill>
        <p:spPr bwMode="auto">
          <a:xfrm>
            <a:off x="3533408" y="3209021"/>
            <a:ext cx="4091910" cy="3000298"/>
          </a:xfrm>
          <a:prstGeom prst="rect">
            <a:avLst/>
          </a:prstGeom>
          <a:ln>
            <a:noFill/>
          </a:ln>
          <a:extLst>
            <a:ext uri="{53640926-AAD7-44D8-BBD7-CCE9431645EC}">
              <a14:shadowObscured xmlns:a14="http://schemas.microsoft.com/office/drawing/2010/main"/>
            </a:ext>
          </a:extLst>
        </p:spPr>
      </p:pic>
      <p:sp>
        <p:nvSpPr>
          <p:cNvPr id="57" name="TextBox 56">
            <a:extLst>
              <a:ext uri="{FF2B5EF4-FFF2-40B4-BE49-F238E27FC236}">
                <a16:creationId xmlns:a16="http://schemas.microsoft.com/office/drawing/2014/main" id="{726E94FC-AA96-4BE3-A221-C297892309F5}"/>
              </a:ext>
            </a:extLst>
          </p:cNvPr>
          <p:cNvSpPr txBox="1"/>
          <p:nvPr/>
        </p:nvSpPr>
        <p:spPr>
          <a:xfrm>
            <a:off x="309830" y="2043895"/>
            <a:ext cx="3233691" cy="830997"/>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One unit includes the magnetic sensing mechanism (composed of the magnetometer and soft magnetic block) used to measure the change in height, </a:t>
            </a:r>
            <a:r>
              <a:rPr lang="en-US" sz="1200" dirty="0" err="1">
                <a:latin typeface="Times New Roman" panose="02020603050405020304" pitchFamily="18" charset="0"/>
                <a:cs typeface="Times New Roman" panose="02020603050405020304" pitchFamily="18" charset="0"/>
              </a:rPr>
              <a:t>Δh</a:t>
            </a:r>
            <a:r>
              <a:rPr lang="en-US" sz="1200" dirty="0">
                <a:latin typeface="Times New Roman" panose="02020603050405020304" pitchFamily="18" charset="0"/>
                <a:cs typeface="Times New Roman" panose="02020603050405020304" pitchFamily="18" charset="0"/>
              </a:rPr>
              <a:t>, of a folded HASEL actuator</a:t>
            </a:r>
          </a:p>
        </p:txBody>
      </p:sp>
      <p:sp>
        <p:nvSpPr>
          <p:cNvPr id="3" name="Rectangle 2">
            <a:extLst>
              <a:ext uri="{FF2B5EF4-FFF2-40B4-BE49-F238E27FC236}">
                <a16:creationId xmlns:a16="http://schemas.microsoft.com/office/drawing/2014/main" id="{F1172722-683D-4DF4-AA3B-7B7EB1F3C3B6}"/>
              </a:ext>
            </a:extLst>
          </p:cNvPr>
          <p:cNvSpPr/>
          <p:nvPr/>
        </p:nvSpPr>
        <p:spPr>
          <a:xfrm>
            <a:off x="9362013" y="1783272"/>
            <a:ext cx="756139" cy="213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C7B316C-4B00-4DED-BB8A-88588F50B191}"/>
              </a:ext>
            </a:extLst>
          </p:cNvPr>
          <p:cNvSpPr txBox="1"/>
          <p:nvPr/>
        </p:nvSpPr>
        <p:spPr>
          <a:xfrm>
            <a:off x="7706209" y="1916385"/>
            <a:ext cx="3943905" cy="830997"/>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The front view of the 6-unit deformable robotic platform when relaxed and when one actuator on the top layer is activated. Each layer is comprised of three of the units shown in (a). </a:t>
            </a:r>
          </a:p>
        </p:txBody>
      </p:sp>
      <p:sp>
        <p:nvSpPr>
          <p:cNvPr id="59" name="TextBox 58">
            <a:extLst>
              <a:ext uri="{FF2B5EF4-FFF2-40B4-BE49-F238E27FC236}">
                <a16:creationId xmlns:a16="http://schemas.microsoft.com/office/drawing/2014/main" id="{87839A16-06B9-4B9F-83BA-38C5D53BA04D}"/>
              </a:ext>
            </a:extLst>
          </p:cNvPr>
          <p:cNvSpPr txBox="1"/>
          <p:nvPr/>
        </p:nvSpPr>
        <p:spPr>
          <a:xfrm>
            <a:off x="7777229" y="4085661"/>
            <a:ext cx="3367373" cy="2123658"/>
          </a:xfrm>
          <a:prstGeom prst="rect">
            <a:avLst/>
          </a:prstGeom>
          <a:noFill/>
        </p:spPr>
        <p:txBody>
          <a:bodyPr wrap="square">
            <a:spAutoFit/>
          </a:bodyPr>
          <a:lstStyle/>
          <a:p>
            <a:pPr algn="just"/>
            <a:r>
              <a:rPr lang="en-US" sz="1200" dirty="0">
                <a:latin typeface="Times New Roman" panose="02020603050405020304" pitchFamily="18" charset="0"/>
                <a:cs typeface="Times New Roman" panose="02020603050405020304" pitchFamily="18" charset="0"/>
              </a:rPr>
              <a:t>An isometric view of the two-segment deformable platform. The task space represents the volume that the deformable platform’s end effector can exist. A high voltage (HV) amplifier provides 8 kV to each of the six actuators, which are individually controlled by a microcontroller unit (MCU). The low voltage (LV) power supply provides 3.3 V to the magnetometers and the low voltage circuit components that control the actuators. The MCU is mounted in the circuitry housing and communicates to a computer via serial communication.</a:t>
            </a:r>
          </a:p>
        </p:txBody>
      </p:sp>
    </p:spTree>
    <p:extLst>
      <p:ext uri="{BB962C8B-B14F-4D97-AF65-F5344CB8AC3E}">
        <p14:creationId xmlns:p14="http://schemas.microsoft.com/office/powerpoint/2010/main" val="1709523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3C53F-6419-480A-9F40-C1683CB9E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95" name="Rectangle 94">
            <a:extLst>
              <a:ext uri="{FF2B5EF4-FFF2-40B4-BE49-F238E27FC236}">
                <a16:creationId xmlns:a16="http://schemas.microsoft.com/office/drawing/2014/main" id="{9FB9C46F-C7F5-427E-AD00-3CD2B939E438}"/>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ED04948A-75F0-4CC7-ADB8-271B0BE1F5F1}"/>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97" name="Slide Number Placeholder 34">
            <a:extLst>
              <a:ext uri="{FF2B5EF4-FFF2-40B4-BE49-F238E27FC236}">
                <a16:creationId xmlns:a16="http://schemas.microsoft.com/office/drawing/2014/main" id="{E5BBCDDC-4A8E-4B0B-905F-F61BA08CA86D}"/>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98D4B09-C103-4928-B945-9E0EC0887463}"/>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99" name="TextBox 98">
            <a:extLst>
              <a:ext uri="{FF2B5EF4-FFF2-40B4-BE49-F238E27FC236}">
                <a16:creationId xmlns:a16="http://schemas.microsoft.com/office/drawing/2014/main" id="{FBADC245-69AD-40D3-B54D-BACF3E0A9326}"/>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00" name="TextBox 99">
            <a:extLst>
              <a:ext uri="{FF2B5EF4-FFF2-40B4-BE49-F238E27FC236}">
                <a16:creationId xmlns:a16="http://schemas.microsoft.com/office/drawing/2014/main" id="{DF49D399-EBD6-4215-AE84-8AFDB38E8C46}"/>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52" name="TextBox 51">
            <a:extLst>
              <a:ext uri="{FF2B5EF4-FFF2-40B4-BE49-F238E27FC236}">
                <a16:creationId xmlns:a16="http://schemas.microsoft.com/office/drawing/2014/main" id="{29CAD475-3E73-46AC-AEA9-80F089940014}"/>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53" name="TextBox 52">
            <a:extLst>
              <a:ext uri="{FF2B5EF4-FFF2-40B4-BE49-F238E27FC236}">
                <a16:creationId xmlns:a16="http://schemas.microsoft.com/office/drawing/2014/main" id="{2E10C6ED-36DB-4CFC-A0FA-A217D91EBFFE}"/>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
        <p:nvSpPr>
          <p:cNvPr id="3" name="Rectangle 2">
            <a:extLst>
              <a:ext uri="{FF2B5EF4-FFF2-40B4-BE49-F238E27FC236}">
                <a16:creationId xmlns:a16="http://schemas.microsoft.com/office/drawing/2014/main" id="{F1172722-683D-4DF4-AA3B-7B7EB1F3C3B6}"/>
              </a:ext>
            </a:extLst>
          </p:cNvPr>
          <p:cNvSpPr/>
          <p:nvPr/>
        </p:nvSpPr>
        <p:spPr>
          <a:xfrm>
            <a:off x="9362013" y="1783272"/>
            <a:ext cx="756139" cy="213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70F3114-8ED0-45DF-BC86-318069F811E7}"/>
              </a:ext>
            </a:extLst>
          </p:cNvPr>
          <p:cNvPicPr/>
          <p:nvPr/>
        </p:nvPicPr>
        <p:blipFill rotWithShape="1">
          <a:blip r:embed="rId3"/>
          <a:srcRect b="66409"/>
          <a:stretch/>
        </p:blipFill>
        <p:spPr>
          <a:xfrm>
            <a:off x="425359" y="876310"/>
            <a:ext cx="3199765" cy="1813923"/>
          </a:xfrm>
          <a:prstGeom prst="rect">
            <a:avLst/>
          </a:prstGeom>
        </p:spPr>
      </p:pic>
      <p:pic>
        <p:nvPicPr>
          <p:cNvPr id="19" name="Picture 18">
            <a:extLst>
              <a:ext uri="{FF2B5EF4-FFF2-40B4-BE49-F238E27FC236}">
                <a16:creationId xmlns:a16="http://schemas.microsoft.com/office/drawing/2014/main" id="{BE3ECDF3-7D4E-4B17-9C60-2B2CC64D2204}"/>
              </a:ext>
            </a:extLst>
          </p:cNvPr>
          <p:cNvPicPr/>
          <p:nvPr/>
        </p:nvPicPr>
        <p:blipFill rotWithShape="1">
          <a:blip r:embed="rId3"/>
          <a:srcRect t="33058" b="30012"/>
          <a:stretch/>
        </p:blipFill>
        <p:spPr>
          <a:xfrm>
            <a:off x="4250025" y="670014"/>
            <a:ext cx="3199765" cy="1994264"/>
          </a:xfrm>
          <a:prstGeom prst="rect">
            <a:avLst/>
          </a:prstGeom>
        </p:spPr>
      </p:pic>
      <p:pic>
        <p:nvPicPr>
          <p:cNvPr id="20" name="Picture 19">
            <a:extLst>
              <a:ext uri="{FF2B5EF4-FFF2-40B4-BE49-F238E27FC236}">
                <a16:creationId xmlns:a16="http://schemas.microsoft.com/office/drawing/2014/main" id="{D5ADEF85-1AC9-4C99-8DBD-2EE776687B91}"/>
              </a:ext>
            </a:extLst>
          </p:cNvPr>
          <p:cNvPicPr/>
          <p:nvPr/>
        </p:nvPicPr>
        <p:blipFill rotWithShape="1">
          <a:blip r:embed="rId3"/>
          <a:srcRect t="69665"/>
          <a:stretch/>
        </p:blipFill>
        <p:spPr>
          <a:xfrm>
            <a:off x="8140199" y="843549"/>
            <a:ext cx="3199765" cy="1638069"/>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6B1C6C6-DF8D-45C8-B729-C3F94DE4F8ED}"/>
                  </a:ext>
                </a:extLst>
              </p:cNvPr>
              <p:cNvSpPr txBox="1"/>
              <p:nvPr/>
            </p:nvSpPr>
            <p:spPr>
              <a:xfrm>
                <a:off x="337458" y="2729959"/>
                <a:ext cx="3485606" cy="2882584"/>
              </a:xfrm>
              <a:prstGeom prst="rect">
                <a:avLst/>
              </a:prstGeom>
              <a:noFill/>
            </p:spPr>
            <p:txBody>
              <a:bodyPr wrap="square">
                <a:spAutoFit/>
              </a:bodyPr>
              <a:lstStyle/>
              <a:p>
                <a:pPr algn="just"/>
                <a:r>
                  <a:rPr lang="en-US" sz="1200" dirty="0">
                    <a:effectLst/>
                    <a:latin typeface="Times New Roman" panose="02020603050405020304" pitchFamily="18" charset="0"/>
                    <a:ea typeface="Times New Roman" panose="02020603050405020304" pitchFamily="18" charset="0"/>
                  </a:rPr>
                  <a:t>We experimentally determine three basis vectors </a:t>
                </a:r>
                <a14:m>
                  <m:oMath xmlns:m="http://schemas.openxmlformats.org/officeDocument/2006/math">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b="1" i="1">
                            <a:effectLst/>
                            <a:latin typeface="Cambria Math" panose="02040503050406030204" pitchFamily="18" charset="0"/>
                            <a:ea typeface="Cambria Math" panose="02040503050406030204" pitchFamily="18" charset="0"/>
                          </a:rPr>
                        </m:ctrlPr>
                      </m:sSubPr>
                      <m:e>
                        <m:acc>
                          <m:accPr>
                            <m:chr m:val="̂"/>
                            <m:ctrlPr>
                              <a:rPr lang="en-US" sz="1200" b="1" i="1">
                                <a:effectLst/>
                                <a:latin typeface="Cambria Math" panose="02040503050406030204" pitchFamily="18" charset="0"/>
                                <a:ea typeface="Cambria Math" panose="02040503050406030204" pitchFamily="18" charset="0"/>
                              </a:rPr>
                            </m:ctrlPr>
                          </m:accPr>
                          <m:e>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𝒃</m:t>
                            </m:r>
                          </m:e>
                        </m:acc>
                      </m:e>
                      <m: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𝟏</m:t>
                        </m:r>
                      </m:sub>
                    </m:s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200" b="1" i="1">
                            <a:effectLst/>
                            <a:latin typeface="Cambria Math" panose="02040503050406030204" pitchFamily="18" charset="0"/>
                            <a:ea typeface="Cambria Math" panose="02040503050406030204" pitchFamily="18" charset="0"/>
                          </a:rPr>
                        </m:ctrlPr>
                      </m:sSubPr>
                      <m:e>
                        <m:acc>
                          <m:accPr>
                            <m:chr m:val="̂"/>
                            <m:ctrlPr>
                              <a:rPr lang="en-US" sz="1200" b="1" i="1">
                                <a:effectLst/>
                                <a:latin typeface="Cambria Math" panose="02040503050406030204" pitchFamily="18" charset="0"/>
                                <a:ea typeface="Cambria Math" panose="02040503050406030204" pitchFamily="18" charset="0"/>
                              </a:rPr>
                            </m:ctrlPr>
                          </m:accPr>
                          <m:e>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𝒃</m:t>
                            </m:r>
                          </m:e>
                        </m:acc>
                      </m:e>
                      <m: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𝟐</m:t>
                        </m:r>
                      </m:sub>
                    </m:s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n-US" sz="12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sz="1200" b="1" i="1">
                            <a:effectLst/>
                            <a:latin typeface="Cambria Math" panose="02040503050406030204" pitchFamily="18" charset="0"/>
                            <a:ea typeface="Cambria Math" panose="02040503050406030204" pitchFamily="18" charset="0"/>
                          </a:rPr>
                        </m:ctrlPr>
                      </m:sSubPr>
                      <m:e>
                        <m:acc>
                          <m:accPr>
                            <m:chr m:val="̂"/>
                            <m:ctrlPr>
                              <a:rPr lang="en-US" sz="1200" b="1" i="1">
                                <a:effectLst/>
                                <a:latin typeface="Cambria Math" panose="02040503050406030204" pitchFamily="18" charset="0"/>
                                <a:ea typeface="Cambria Math" panose="02040503050406030204" pitchFamily="18" charset="0"/>
                              </a:rPr>
                            </m:ctrlPr>
                          </m:accPr>
                          <m:e>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𝒃</m:t>
                            </m:r>
                          </m:e>
                        </m:acc>
                      </m:e>
                      <m: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𝟑</m:t>
                        </m:r>
                      </m:sub>
                    </m:s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1200" dirty="0">
                    <a:effectLst/>
                    <a:latin typeface="Times New Roman" panose="02020603050405020304" pitchFamily="18" charset="0"/>
                    <a:ea typeface="Times New Roman" panose="02020603050405020304" pitchFamily="18" charset="0"/>
                  </a:rPr>
                  <a:t> by determining the change in end effector position </a:t>
                </a:r>
                <a14:m>
                  <m:oMath xmlns:m="http://schemas.openxmlformats.org/officeDocument/2006/math">
                    <m:d>
                      <m:dPr>
                        <m:ctrlPr>
                          <a:rPr lang="en-US" sz="1200" i="1">
                            <a:effectLst/>
                            <a:latin typeface="Cambria Math" panose="02040503050406030204" pitchFamily="18" charset="0"/>
                          </a:rPr>
                        </m:ctrlPr>
                      </m:dPr>
                      <m:e>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200" dirty="0">
                    <a:effectLst/>
                    <a:latin typeface="Times New Roman" panose="02020603050405020304" pitchFamily="18" charset="0"/>
                    <a:ea typeface="Times New Roman" panose="02020603050405020304" pitchFamily="18" charset="0"/>
                  </a:rPr>
                  <a:t>in reference to the end effector’s starting position </a:t>
                </a:r>
                <a14:m>
                  <m:oMath xmlns:m="http://schemas.openxmlformats.org/officeDocument/2006/math">
                    <m:sSub>
                      <m:sSubPr>
                        <m:ctrlPr>
                          <a:rPr lang="en-US" sz="1200" i="1">
                            <a:effectLst/>
                            <a:latin typeface="Cambria Math" panose="02040503050406030204" pitchFamily="18" charset="0"/>
                          </a:rPr>
                        </m:ctrlPr>
                      </m:sSub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𝒑</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=(0,0,0)</m:t>
                    </m:r>
                  </m:oMath>
                </a14:m>
                <a:r>
                  <a:rPr lang="en-US" sz="1200" dirty="0">
                    <a:effectLst/>
                    <a:latin typeface="Times New Roman" panose="02020603050405020304" pitchFamily="18" charset="0"/>
                    <a:ea typeface="Times New Roman" panose="02020603050405020304" pitchFamily="18" charset="0"/>
                  </a:rPr>
                  <a:t> when an actuator pair (the 0º, 120º, or 240º position pairs) is at its max stroke. This diagram shows how the basis function </a:t>
                </a:r>
                <a14:m>
                  <m:oMath xmlns:m="http://schemas.openxmlformats.org/officeDocument/2006/math">
                    <m:sSub>
                      <m:sSubPr>
                        <m:ctrlPr>
                          <a:rPr lang="en-US" sz="1200" b="1" i="1">
                            <a:effectLst/>
                            <a:latin typeface="Cambria Math" panose="02040503050406030204" pitchFamily="18" charset="0"/>
                            <a:ea typeface="Cambria Math" panose="02040503050406030204" pitchFamily="18" charset="0"/>
                          </a:rPr>
                        </m:ctrlPr>
                      </m:sSubPr>
                      <m:e>
                        <m:acc>
                          <m:accPr>
                            <m:chr m:val="̂"/>
                            <m:ctrlPr>
                              <a:rPr lang="en-US" sz="1200" b="1" i="1">
                                <a:effectLst/>
                                <a:latin typeface="Cambria Math" panose="02040503050406030204" pitchFamily="18" charset="0"/>
                                <a:ea typeface="Cambria Math" panose="02040503050406030204" pitchFamily="18" charset="0"/>
                              </a:rPr>
                            </m:ctrlPr>
                          </m:accPr>
                          <m:e>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𝒃</m:t>
                            </m:r>
                          </m:e>
                        </m:acc>
                      </m:e>
                      <m:sub>
                        <m:r>
                          <a:rPr lang="en-US" sz="1200" b="1" i="1">
                            <a:effectLst/>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en-US" sz="1200" dirty="0">
                    <a:effectLst/>
                    <a:latin typeface="Times New Roman" panose="02020603050405020304" pitchFamily="18" charset="0"/>
                    <a:ea typeface="Times New Roman" panose="02020603050405020304" pitchFamily="18" charset="0"/>
                  </a:rPr>
                  <a:t> determined: the vector created by the end effector position when the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200" dirty="0">
                    <a:effectLst/>
                    <a:latin typeface="Times New Roman" panose="02020603050405020304" pitchFamily="18" charset="0"/>
                    <a:ea typeface="Times New Roman" panose="02020603050405020304" pitchFamily="18" charset="0"/>
                  </a:rPr>
                  <a:t> –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200" dirty="0">
                    <a:effectLst/>
                    <a:latin typeface="Times New Roman" panose="02020603050405020304" pitchFamily="18" charset="0"/>
                    <a:ea typeface="Times New Roman" panose="02020603050405020304" pitchFamily="18" charset="0"/>
                  </a:rPr>
                  <a:t>pair is fully actuated compared to </a:t>
                </a:r>
                <a14:m>
                  <m:oMath xmlns:m="http://schemas.openxmlformats.org/officeDocument/2006/math">
                    <m:sSub>
                      <m:sSubPr>
                        <m:ctrlPr>
                          <a:rPr lang="en-US" sz="1200" i="1">
                            <a:effectLst/>
                            <a:latin typeface="Cambria Math" panose="02040503050406030204" pitchFamily="18" charset="0"/>
                          </a:rPr>
                        </m:ctrlPr>
                      </m:sSub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𝒑</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200" dirty="0">
                    <a:effectLst/>
                    <a:latin typeface="Times New Roman" panose="02020603050405020304" pitchFamily="18" charset="0"/>
                    <a:ea typeface="Times New Roman" panose="02020603050405020304" pitchFamily="18" charset="0"/>
                  </a:rPr>
                  <a:t>.  For the kinematics model, the changes in stroke are assumed to be a linear (dotted line), but the changes in actuator stroke are slightly curved (thick, curved line). Additionally, the position change between the end effector position when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200" dirty="0">
                    <a:effectLst/>
                    <a:latin typeface="Times New Roman" panose="02020603050405020304" pitchFamily="18" charset="0"/>
                    <a:ea typeface="Times New Roman" panose="02020603050405020304" pitchFamily="18" charset="0"/>
                  </a:rPr>
                  <a:t> </a:t>
                </a:r>
                <a:r>
                  <a:rPr lang="en-US" sz="1200" baseline="-2500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is fully actuated and when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200" dirty="0">
                    <a:effectLst/>
                    <a:latin typeface="Times New Roman" panose="02020603050405020304" pitchFamily="18" charset="0"/>
                    <a:ea typeface="Times New Roman" panose="02020603050405020304" pitchFamily="18" charset="0"/>
                  </a:rPr>
                  <a:t> is fully actuated is assumed to be constant. </a:t>
                </a:r>
                <a:endParaRPr lang="en-US" sz="1200" dirty="0"/>
              </a:p>
            </p:txBody>
          </p:sp>
        </mc:Choice>
        <mc:Fallback xmlns="">
          <p:sp>
            <p:nvSpPr>
              <p:cNvPr id="26" name="TextBox 25">
                <a:extLst>
                  <a:ext uri="{FF2B5EF4-FFF2-40B4-BE49-F238E27FC236}">
                    <a16:creationId xmlns:a16="http://schemas.microsoft.com/office/drawing/2014/main" id="{46B1C6C6-DF8D-45C8-B729-C3F94DE4F8ED}"/>
                  </a:ext>
                </a:extLst>
              </p:cNvPr>
              <p:cNvSpPr txBox="1">
                <a:spLocks noRot="1" noChangeAspect="1" noMove="1" noResize="1" noEditPoints="1" noAdjustHandles="1" noChangeArrowheads="1" noChangeShapeType="1" noTextEdit="1"/>
              </p:cNvSpPr>
              <p:nvPr/>
            </p:nvSpPr>
            <p:spPr>
              <a:xfrm>
                <a:off x="337458" y="2729959"/>
                <a:ext cx="3485606" cy="2882584"/>
              </a:xfrm>
              <a:prstGeom prst="rect">
                <a:avLst/>
              </a:prstGeom>
              <a:blipFill>
                <a:blip r:embed="rId4"/>
                <a:stretch>
                  <a:fillRect t="-211" r="-175" b="-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9BCF3F0-B255-4C4D-9FCF-DD162DD8F09A}"/>
                  </a:ext>
                </a:extLst>
              </p:cNvPr>
              <p:cNvSpPr txBox="1"/>
              <p:nvPr/>
            </p:nvSpPr>
            <p:spPr>
              <a:xfrm>
                <a:off x="4307293" y="2690233"/>
                <a:ext cx="3388590" cy="1589666"/>
              </a:xfrm>
              <a:prstGeom prst="rect">
                <a:avLst/>
              </a:prstGeom>
              <a:noFill/>
            </p:spPr>
            <p:txBody>
              <a:bodyPr wrap="square">
                <a:spAutoFit/>
              </a:bodyPr>
              <a:lstStyle/>
              <a:p>
                <a:pPr algn="just"/>
                <a:r>
                  <a:rPr lang="en-US" sz="1200" dirty="0">
                    <a:effectLst/>
                    <a:latin typeface="Times New Roman" panose="02020603050405020304" pitchFamily="18" charset="0"/>
                    <a:ea typeface="Times New Roman" panose="02020603050405020304" pitchFamily="18" charset="0"/>
                  </a:rPr>
                  <a:t>The corresponding projections of a reference end effector position (</a:t>
                </a:r>
                <a14:m>
                  <m:oMath xmlns:m="http://schemas.openxmlformats.org/officeDocument/2006/math">
                    <m:sSub>
                      <m:sSubPr>
                        <m:ctrlPr>
                          <a:rPr lang="en-US" sz="1200" i="1">
                            <a:effectLst/>
                            <a:latin typeface="Cambria Math" panose="02040503050406030204" pitchFamily="18" charset="0"/>
                          </a:rPr>
                        </m:ctrlPr>
                      </m:sSub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𝛼</m:t>
                        </m:r>
                        <m:acc>
                          <m:accPr>
                            <m:chr m:val="̂"/>
                            <m:ctrlPr>
                              <a:rPr lang="en-US" sz="1200" b="1" i="1">
                                <a:effectLst/>
                                <a:latin typeface="Cambria Math" panose="02040503050406030204" pitchFamily="18" charset="0"/>
                              </a:rPr>
                            </m:ctrlPr>
                          </m:acc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𝒃</m:t>
                            </m:r>
                          </m:e>
                        </m:acc>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effectLst/>
                            <a:latin typeface="Cambria Math" panose="02040503050406030204" pitchFamily="18" charset="0"/>
                          </a:rPr>
                        </m:ctrlPr>
                      </m:sSub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𝛽</m:t>
                        </m:r>
                        <m:acc>
                          <m:accPr>
                            <m:chr m:val="̂"/>
                            <m:ctrlPr>
                              <a:rPr lang="en-US" sz="1200" b="1" i="1">
                                <a:effectLst/>
                                <a:latin typeface="Cambria Math" panose="02040503050406030204" pitchFamily="18" charset="0"/>
                              </a:rPr>
                            </m:ctrlPr>
                          </m:acc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𝒃</m:t>
                            </m:r>
                          </m:e>
                        </m:acc>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𝛾</m:t>
                    </m:r>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𝒃</m:t>
                            </m:r>
                          </m:e>
                        </m:acc>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200" dirty="0">
                    <a:effectLst/>
                    <a:latin typeface="Times New Roman" panose="02020603050405020304" pitchFamily="18" charset="0"/>
                    <a:ea typeface="Times New Roman" panose="02020603050405020304" pitchFamily="18" charset="0"/>
                  </a:rPr>
                  <a:t> are used to determine the six heights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6</m:t>
                        </m:r>
                      </m:sub>
                    </m:s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200" dirty="0">
                    <a:effectLst/>
                    <a:latin typeface="Times New Roman" panose="02020603050405020304" pitchFamily="18" charset="0"/>
                    <a:ea typeface="Times New Roman" panose="02020603050405020304" pitchFamily="18" charset="0"/>
                  </a:rPr>
                  <a:t> of the actuators based on the reference end effector position </a:t>
                </a:r>
                <a14:m>
                  <m:oMath xmlns:m="http://schemas.openxmlformats.org/officeDocument/2006/math">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𝒑</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1200" dirty="0">
                    <a:effectLst/>
                    <a:latin typeface="Times New Roman" panose="02020603050405020304" pitchFamily="18" charset="0"/>
                    <a:ea typeface="Times New Roman" panose="02020603050405020304" pitchFamily="18" charset="0"/>
                  </a:rPr>
                  <a:t>in ℝ</a:t>
                </a:r>
                <a:r>
                  <a:rPr lang="en-US" sz="1200" baseline="30000" dirty="0">
                    <a:effectLst/>
                    <a:latin typeface="Times New Roman" panose="02020603050405020304" pitchFamily="18" charset="0"/>
                    <a:ea typeface="Times New Roman" panose="02020603050405020304" pitchFamily="18" charset="0"/>
                  </a:rPr>
                  <a:t>3</a:t>
                </a:r>
                <a:r>
                  <a:rPr lang="en-US" sz="1200" dirty="0">
                    <a:effectLst/>
                    <a:latin typeface="Times New Roman" panose="02020603050405020304" pitchFamily="18" charset="0"/>
                    <a:ea typeface="Times New Roman" panose="02020603050405020304" pitchFamily="18" charset="0"/>
                  </a:rPr>
                  <a:t>. In this example,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120</m:t>
                        </m:r>
                      </m:sub>
                    </m:sSub>
                  </m:oMath>
                </a14:m>
                <a:r>
                  <a:rPr lang="en-US" sz="1200" dirty="0">
                    <a:effectLst/>
                    <a:latin typeface="Times New Roman" panose="02020603050405020304" pitchFamily="18" charset="0"/>
                    <a:ea typeface="Times New Roman" panose="02020603050405020304" pitchFamily="18" charset="0"/>
                  </a:rPr>
                  <a:t> is fully actuated and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120</m:t>
                        </m:r>
                      </m:sub>
                    </m:sSub>
                  </m:oMath>
                </a14:m>
                <a:r>
                  <a:rPr lang="en-US" sz="1200" dirty="0">
                    <a:effectLst/>
                    <a:latin typeface="Times New Roman" panose="02020603050405020304" pitchFamily="18" charset="0"/>
                    <a:ea typeface="Times New Roman" panose="02020603050405020304" pitchFamily="18" charset="0"/>
                  </a:rPr>
                  <a:t> and </a:t>
                </a:r>
                <a14:m>
                  <m:oMath xmlns:m="http://schemas.openxmlformats.org/officeDocument/2006/math">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sz="1200" dirty="0">
                    <a:effectLst/>
                    <a:latin typeface="Times New Roman" panose="02020603050405020304" pitchFamily="18" charset="0"/>
                    <a:ea typeface="Times New Roman" panose="02020603050405020304" pitchFamily="18" charset="0"/>
                  </a:rPr>
                  <a:t> are partially actuated. Therefore, </a:t>
                </a:r>
                <a14:m>
                  <m:oMath xmlns:m="http://schemas.openxmlformats.org/officeDocument/2006/math">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𝒑</m:t>
                    </m:r>
                  </m:oMath>
                </a14:m>
                <a:r>
                  <a:rPr lang="en-US" sz="1200" b="1"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can be expressed as a combination of </a:t>
                </a:r>
                <a14:m>
                  <m:oMath xmlns:m="http://schemas.openxmlformats.org/officeDocument/2006/math">
                    <m:sSub>
                      <m:sSubPr>
                        <m:ctrlPr>
                          <a:rPr lang="en-US" sz="1200" i="1">
                            <a:effectLst/>
                            <a:latin typeface="Cambria Math" panose="02040503050406030204" pitchFamily="18" charset="0"/>
                          </a:rPr>
                        </m:ctrlPr>
                      </m:sSub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𝛼</m:t>
                        </m:r>
                        <m:acc>
                          <m:accPr>
                            <m:chr m:val="̂"/>
                            <m:ctrlPr>
                              <a:rPr lang="en-US" sz="1200" b="1" i="1">
                                <a:effectLst/>
                                <a:latin typeface="Cambria Math" panose="02040503050406030204" pitchFamily="18" charset="0"/>
                              </a:rPr>
                            </m:ctrlPr>
                          </m:acc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𝒃</m:t>
                            </m:r>
                          </m:e>
                        </m:acc>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sz="1200" dirty="0">
                    <a:effectLst/>
                    <a:latin typeface="Times New Roman" panose="02020603050405020304" pitchFamily="18" charset="0"/>
                    <a:ea typeface="Times New Roman" panose="02020603050405020304" pitchFamily="18" charset="0"/>
                  </a:rPr>
                  <a:t> and </a:t>
                </a:r>
                <a14:m>
                  <m:oMath xmlns:m="http://schemas.openxmlformats.org/officeDocument/2006/math">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𝛾</m:t>
                    </m:r>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en-US" sz="1200" b="1" i="1">
                                <a:effectLst/>
                                <a:latin typeface="Cambria Math" panose="02040503050406030204" pitchFamily="18" charset="0"/>
                                <a:ea typeface="Times New Roman" panose="02020603050405020304" pitchFamily="18" charset="0"/>
                                <a:cs typeface="Times New Roman" panose="02020603050405020304" pitchFamily="18" charset="0"/>
                              </a:rPr>
                              <m:t>𝒃</m:t>
                            </m:r>
                          </m:e>
                        </m:acc>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n-US" sz="1200" dirty="0">
                    <a:effectLst/>
                    <a:latin typeface="Times New Roman" panose="02020603050405020304" pitchFamily="18" charset="0"/>
                    <a:ea typeface="Times New Roman" panose="02020603050405020304" pitchFamily="18" charset="0"/>
                  </a:rPr>
                  <a:t>. </a:t>
                </a:r>
                <a:endParaRPr lang="en-US" sz="1200" dirty="0"/>
              </a:p>
            </p:txBody>
          </p:sp>
        </mc:Choice>
        <mc:Fallback xmlns="">
          <p:sp>
            <p:nvSpPr>
              <p:cNvPr id="28" name="TextBox 27">
                <a:extLst>
                  <a:ext uri="{FF2B5EF4-FFF2-40B4-BE49-F238E27FC236}">
                    <a16:creationId xmlns:a16="http://schemas.microsoft.com/office/drawing/2014/main" id="{09BCF3F0-B255-4C4D-9FCF-DD162DD8F09A}"/>
                  </a:ext>
                </a:extLst>
              </p:cNvPr>
              <p:cNvSpPr txBox="1">
                <a:spLocks noRot="1" noChangeAspect="1" noMove="1" noResize="1" noEditPoints="1" noAdjustHandles="1" noChangeArrowheads="1" noChangeShapeType="1" noTextEdit="1"/>
              </p:cNvSpPr>
              <p:nvPr/>
            </p:nvSpPr>
            <p:spPr>
              <a:xfrm>
                <a:off x="4307293" y="2690233"/>
                <a:ext cx="3388590" cy="1589666"/>
              </a:xfrm>
              <a:prstGeom prst="rect">
                <a:avLst/>
              </a:prstGeom>
              <a:blipFill>
                <a:blip r:embed="rId5"/>
                <a:stretch>
                  <a:fillRect l="-180" r="-180" b="-19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6467CAD-8FA1-44D7-8530-38C816519FF7}"/>
                  </a:ext>
                </a:extLst>
              </p:cNvPr>
              <p:cNvSpPr txBox="1"/>
              <p:nvPr/>
            </p:nvSpPr>
            <p:spPr>
              <a:xfrm>
                <a:off x="8428352" y="2729959"/>
                <a:ext cx="2623457" cy="2677656"/>
              </a:xfrm>
              <a:prstGeom prst="rect">
                <a:avLst/>
              </a:prstGeom>
              <a:noFill/>
            </p:spPr>
            <p:txBody>
              <a:bodyPr wrap="square">
                <a:spAutoFit/>
              </a:bodyPr>
              <a:lstStyle/>
              <a:p>
                <a:pPr marL="0" marR="0" algn="just">
                  <a:spcBef>
                    <a:spcPts val="0"/>
                  </a:spcBef>
                  <a:spcAft>
                    <a:spcPts val="1000"/>
                  </a:spcAft>
                </a:pPr>
                <a:r>
                  <a:rPr lang="en-US" sz="1200" i="0" dirty="0">
                    <a:effectLst/>
                    <a:latin typeface="Times New Roman" panose="02020603050405020304" pitchFamily="18" charset="0"/>
                    <a:ea typeface="Times New Roman" panose="02020603050405020304" pitchFamily="18" charset="0"/>
                  </a:rPr>
                  <a:t>The inverse kinematic algorithm outputs the reference heights </a:t>
                </a:r>
                <a14:m>
                  <m:oMath xmlns:m="http://schemas.openxmlformats.org/officeDocument/2006/math">
                    <m:r>
                      <a:rPr lang="en-US" sz="1200" i="1">
                        <a:effectLst/>
                        <a:latin typeface="Cambria Math" panose="02040503050406030204" pitchFamily="18" charset="0"/>
                        <a:ea typeface="Times New Roman" panose="02020603050405020304" pitchFamily="18" charset="0"/>
                      </a:rPr>
                      <m:t>𝑟</m:t>
                    </m:r>
                  </m:oMath>
                </a14:m>
                <a:r>
                  <a:rPr lang="en-US" sz="1200" i="0" dirty="0">
                    <a:effectLst/>
                    <a:latin typeface="Times New Roman" panose="02020603050405020304" pitchFamily="18" charset="0"/>
                    <a:ea typeface="Times New Roman" panose="02020603050405020304" pitchFamily="18" charset="0"/>
                  </a:rPr>
                  <a:t> for all six actuators. The difference between the reference height and the measured height is the error </a:t>
                </a:r>
                <a14:m>
                  <m:oMath xmlns:m="http://schemas.openxmlformats.org/officeDocument/2006/math">
                    <m:r>
                      <a:rPr lang="en-US" sz="1200" i="1">
                        <a:effectLst/>
                        <a:latin typeface="Cambria Math" panose="02040503050406030204" pitchFamily="18" charset="0"/>
                        <a:ea typeface="Times New Roman" panose="02020603050405020304" pitchFamily="18" charset="0"/>
                      </a:rPr>
                      <m:t>𝑒</m:t>
                    </m:r>
                  </m:oMath>
                </a14:m>
                <a:r>
                  <a:rPr lang="en-US" sz="1200" i="0" dirty="0">
                    <a:effectLst/>
                    <a:latin typeface="Times New Roman" panose="02020603050405020304" pitchFamily="18" charset="0"/>
                    <a:ea typeface="Times New Roman" panose="02020603050405020304" pitchFamily="18" charset="0"/>
                  </a:rPr>
                  <a:t> in mm that feeds into each controller. The six, identical PID controllers independently control the heights of the folded HASEL stacks </a:t>
                </a:r>
                <a14:m>
                  <m:oMath xmlns:m="http://schemas.openxmlformats.org/officeDocument/2006/math">
                    <m:r>
                      <a:rPr lang="en-US" sz="1200" i="1">
                        <a:effectLst/>
                        <a:latin typeface="Cambria Math" panose="02040503050406030204" pitchFamily="18" charset="0"/>
                        <a:ea typeface="Times New Roman" panose="02020603050405020304" pitchFamily="18" charset="0"/>
                      </a:rPr>
                      <m:t>h</m:t>
                    </m:r>
                  </m:oMath>
                </a14:m>
                <a:r>
                  <a:rPr lang="en-US" sz="1200" i="0" dirty="0">
                    <a:effectLst/>
                    <a:latin typeface="Times New Roman" panose="02020603050405020304" pitchFamily="18" charset="0"/>
                    <a:ea typeface="Times New Roman" panose="02020603050405020304" pitchFamily="18" charset="0"/>
                  </a:rPr>
                  <a:t> in mm based on their respective mapped, measured height from the magnetometer output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rPr>
                          <m:t>𝑚𝑒𝑎𝑠</m:t>
                        </m:r>
                      </m:sub>
                    </m:sSub>
                  </m:oMath>
                </a14:m>
                <a:r>
                  <a:rPr lang="en-US" sz="1200" i="0" dirty="0">
                    <a:effectLst/>
                    <a:latin typeface="Times New Roman" panose="02020603050405020304" pitchFamily="18" charset="0"/>
                    <a:ea typeface="Times New Roman" panose="02020603050405020304" pitchFamily="18" charset="0"/>
                  </a:rPr>
                  <a:t> in mm. The resulting end effector position </a:t>
                </a: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rPr>
                        </m:ctrlPr>
                      </m:sSubPr>
                      <m:e>
                        <m:r>
                          <a:rPr lang="en-US" sz="1200" b="1" i="1">
                            <a:effectLst/>
                            <a:latin typeface="Cambria Math" panose="02040503050406030204" pitchFamily="18" charset="0"/>
                            <a:ea typeface="Times New Roman" panose="02020603050405020304" pitchFamily="18" charset="0"/>
                          </a:rPr>
                          <m:t>𝒑</m:t>
                        </m:r>
                      </m:e>
                      <m:sub>
                        <m:r>
                          <a:rPr lang="en-US" sz="1200" b="1" i="1">
                            <a:effectLst/>
                            <a:latin typeface="Cambria Math" panose="02040503050406030204" pitchFamily="18" charset="0"/>
                            <a:ea typeface="Times New Roman" panose="02020603050405020304" pitchFamily="18" charset="0"/>
                          </a:rPr>
                          <m:t>𝒎𝒆𝒂𝒔</m:t>
                        </m:r>
                      </m:sub>
                    </m:sSub>
                  </m:oMath>
                </a14:m>
                <a:r>
                  <a:rPr lang="en-US" sz="1200" i="0" dirty="0">
                    <a:effectLst/>
                    <a:latin typeface="Times New Roman" panose="02020603050405020304" pitchFamily="18" charset="0"/>
                    <a:ea typeface="Times New Roman" panose="02020603050405020304" pitchFamily="18" charset="0"/>
                  </a:rPr>
                  <a:t> in mm is measured by the motion capture system.</a:t>
                </a:r>
                <a:endParaRPr lang="en-US" sz="1200" i="1" dirty="0">
                  <a:effectLst/>
                  <a:latin typeface="Times New Roman" panose="02020603050405020304" pitchFamily="18" charset="0"/>
                  <a:ea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B6467CAD-8FA1-44D7-8530-38C816519FF7}"/>
                  </a:ext>
                </a:extLst>
              </p:cNvPr>
              <p:cNvSpPr txBox="1">
                <a:spLocks noRot="1" noChangeAspect="1" noMove="1" noResize="1" noEditPoints="1" noAdjustHandles="1" noChangeArrowheads="1" noChangeShapeType="1" noTextEdit="1"/>
              </p:cNvSpPr>
              <p:nvPr/>
            </p:nvSpPr>
            <p:spPr>
              <a:xfrm>
                <a:off x="8428352" y="2729959"/>
                <a:ext cx="2623457" cy="2677656"/>
              </a:xfrm>
              <a:prstGeom prst="rect">
                <a:avLst/>
              </a:prstGeom>
              <a:blipFill>
                <a:blip r:embed="rId6"/>
                <a:stretch>
                  <a:fillRect l="-233" t="-228" b="-911"/>
                </a:stretch>
              </a:blipFill>
            </p:spPr>
            <p:txBody>
              <a:bodyPr/>
              <a:lstStyle/>
              <a:p>
                <a:r>
                  <a:rPr lang="en-US">
                    <a:noFill/>
                  </a:rPr>
                  <a:t> </a:t>
                </a:r>
              </a:p>
            </p:txBody>
          </p:sp>
        </mc:Fallback>
      </mc:AlternateContent>
    </p:spTree>
    <p:extLst>
      <p:ext uri="{BB962C8B-B14F-4D97-AF65-F5344CB8AC3E}">
        <p14:creationId xmlns:p14="http://schemas.microsoft.com/office/powerpoint/2010/main" val="45398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3C53F-6419-480A-9F40-C1683CB9E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98119" y="19232"/>
            <a:ext cx="388060" cy="274413"/>
          </a:xfrm>
          <a:prstGeom prst="rect">
            <a:avLst/>
          </a:prstGeom>
        </p:spPr>
      </p:pic>
      <p:sp>
        <p:nvSpPr>
          <p:cNvPr id="95" name="Rectangle 94">
            <a:extLst>
              <a:ext uri="{FF2B5EF4-FFF2-40B4-BE49-F238E27FC236}">
                <a16:creationId xmlns:a16="http://schemas.microsoft.com/office/drawing/2014/main" id="{9FB9C46F-C7F5-427E-AD00-3CD2B939E438}"/>
              </a:ext>
            </a:extLst>
          </p:cNvPr>
          <p:cNvSpPr/>
          <p:nvPr/>
        </p:nvSpPr>
        <p:spPr>
          <a:xfrm>
            <a:off x="0" y="6555922"/>
            <a:ext cx="12192000" cy="3000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ED04948A-75F0-4CC7-ADB8-271B0BE1F5F1}"/>
              </a:ext>
            </a:extLst>
          </p:cNvPr>
          <p:cNvSpPr txBox="1"/>
          <p:nvPr/>
        </p:nvSpPr>
        <p:spPr>
          <a:xfrm>
            <a:off x="11898" y="6531691"/>
            <a:ext cx="1257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95000"/>
                    <a:lumOff val="5000"/>
                  </a:prstClr>
                </a:solidFill>
                <a:effectLst/>
                <a:uLnTx/>
                <a:uFillTx/>
                <a:latin typeface="Calibri" panose="020F0502020204030204" pitchFamily="34" charset="0"/>
                <a:ea typeface="+mn-ea"/>
                <a:cs typeface="Calibri" panose="020F0502020204030204" pitchFamily="34" charset="0"/>
              </a:rPr>
              <a:t>Introduction</a:t>
            </a:r>
          </a:p>
        </p:txBody>
      </p:sp>
      <p:sp>
        <p:nvSpPr>
          <p:cNvPr id="97" name="Slide Number Placeholder 34">
            <a:extLst>
              <a:ext uri="{FF2B5EF4-FFF2-40B4-BE49-F238E27FC236}">
                <a16:creationId xmlns:a16="http://schemas.microsoft.com/office/drawing/2014/main" id="{E5BBCDDC-4A8E-4B0B-905F-F61BA08CA86D}"/>
              </a:ext>
            </a:extLst>
          </p:cNvPr>
          <p:cNvSpPr txBox="1">
            <a:spLocks/>
          </p:cNvSpPr>
          <p:nvPr/>
        </p:nvSpPr>
        <p:spPr bwMode="auto">
          <a:xfrm>
            <a:off x="9347200" y="658450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Slide </a:t>
            </a:r>
            <a:fld id="{4B69903C-9775-4E9C-91AA-CD8592B84AEF}" type="slidenum">
              <a:rPr kumimoji="0" lang="en-US" sz="105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98D4B09-C103-4928-B945-9E0EC0887463}"/>
              </a:ext>
            </a:extLst>
          </p:cNvPr>
          <p:cNvSpPr/>
          <p:nvPr/>
        </p:nvSpPr>
        <p:spPr>
          <a:xfrm>
            <a:off x="1268453" y="6543406"/>
            <a:ext cx="235667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Electro-hydraulic Actuator</a:t>
            </a:r>
          </a:p>
        </p:txBody>
      </p:sp>
      <p:sp>
        <p:nvSpPr>
          <p:cNvPr id="99" name="TextBox 98">
            <a:extLst>
              <a:ext uri="{FF2B5EF4-FFF2-40B4-BE49-F238E27FC236}">
                <a16:creationId xmlns:a16="http://schemas.microsoft.com/office/drawing/2014/main" id="{FBADC245-69AD-40D3-B54D-BACF3E0A9326}"/>
              </a:ext>
            </a:extLst>
          </p:cNvPr>
          <p:cNvSpPr txBox="1"/>
          <p:nvPr/>
        </p:nvSpPr>
        <p:spPr>
          <a:xfrm>
            <a:off x="3625126" y="6543406"/>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hlinkClick r:id="" action="ppaction://noaction">
                  <a:extLst>
                    <a:ext uri="{A12FA001-AC4F-418D-AE19-62706E023703}">
                      <ahyp:hlinkClr xmlns:ahyp="http://schemas.microsoft.com/office/drawing/2018/hyperlinkcolor" val="tx"/>
                    </a:ext>
                  </a:extLst>
                </a:hlinkClick>
              </a:rPr>
              <a:t>Research Aim 1</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00" name="TextBox 99">
            <a:extLst>
              <a:ext uri="{FF2B5EF4-FFF2-40B4-BE49-F238E27FC236}">
                <a16:creationId xmlns:a16="http://schemas.microsoft.com/office/drawing/2014/main" id="{DF49D399-EBD6-4215-AE84-8AFDB38E8C46}"/>
              </a:ext>
            </a:extLst>
          </p:cNvPr>
          <p:cNvSpPr txBox="1"/>
          <p:nvPr/>
        </p:nvSpPr>
        <p:spPr>
          <a:xfrm>
            <a:off x="5114201"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Research Aim 2</a:t>
            </a:r>
          </a:p>
        </p:txBody>
      </p:sp>
      <p:sp>
        <p:nvSpPr>
          <p:cNvPr id="52" name="TextBox 51">
            <a:extLst>
              <a:ext uri="{FF2B5EF4-FFF2-40B4-BE49-F238E27FC236}">
                <a16:creationId xmlns:a16="http://schemas.microsoft.com/office/drawing/2014/main" id="{29CAD475-3E73-46AC-AEA9-80F089940014}"/>
              </a:ext>
            </a:extLst>
          </p:cNvPr>
          <p:cNvSpPr txBox="1"/>
          <p:nvPr/>
        </p:nvSpPr>
        <p:spPr>
          <a:xfrm>
            <a:off x="6605819" y="6536684"/>
            <a:ext cx="16879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works</a:t>
            </a:r>
          </a:p>
        </p:txBody>
      </p:sp>
      <p:sp>
        <p:nvSpPr>
          <p:cNvPr id="53" name="TextBox 52">
            <a:extLst>
              <a:ext uri="{FF2B5EF4-FFF2-40B4-BE49-F238E27FC236}">
                <a16:creationId xmlns:a16="http://schemas.microsoft.com/office/drawing/2014/main" id="{2E10C6ED-36DB-4CFC-A0FA-A217D91EBFFE}"/>
              </a:ext>
            </a:extLst>
          </p:cNvPr>
          <p:cNvSpPr txBox="1"/>
          <p:nvPr/>
        </p:nvSpPr>
        <p:spPr>
          <a:xfrm>
            <a:off x="8148164" y="6540869"/>
            <a:ext cx="202151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References</a:t>
            </a:r>
          </a:p>
        </p:txBody>
      </p:sp>
      <p:sp>
        <p:nvSpPr>
          <p:cNvPr id="3" name="Rectangle 2">
            <a:extLst>
              <a:ext uri="{FF2B5EF4-FFF2-40B4-BE49-F238E27FC236}">
                <a16:creationId xmlns:a16="http://schemas.microsoft.com/office/drawing/2014/main" id="{F1172722-683D-4DF4-AA3B-7B7EB1F3C3B6}"/>
              </a:ext>
            </a:extLst>
          </p:cNvPr>
          <p:cNvSpPr/>
          <p:nvPr/>
        </p:nvSpPr>
        <p:spPr>
          <a:xfrm>
            <a:off x="9362013" y="1783272"/>
            <a:ext cx="756139" cy="213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8130E82-3454-4A26-92BB-57CF71182142}"/>
              </a:ext>
            </a:extLst>
          </p:cNvPr>
          <p:cNvGrpSpPr/>
          <p:nvPr/>
        </p:nvGrpSpPr>
        <p:grpSpPr>
          <a:xfrm>
            <a:off x="1783760" y="522514"/>
            <a:ext cx="8281396" cy="5487136"/>
            <a:chOff x="0" y="882"/>
            <a:chExt cx="6580505" cy="4477913"/>
          </a:xfrm>
        </p:grpSpPr>
        <p:pic>
          <p:nvPicPr>
            <p:cNvPr id="22" name="Picture 21">
              <a:extLst>
                <a:ext uri="{FF2B5EF4-FFF2-40B4-BE49-F238E27FC236}">
                  <a16:creationId xmlns:a16="http://schemas.microsoft.com/office/drawing/2014/main" id="{D56776C7-B8D6-4234-A566-719CC73F770B}"/>
                </a:ext>
              </a:extLst>
            </p:cNvPr>
            <p:cNvPicPr>
              <a:picLocks noChangeAspect="1"/>
            </p:cNvPicPr>
            <p:nvPr/>
          </p:nvPicPr>
          <p:blipFill>
            <a:blip r:embed="rId3"/>
            <a:srcRect/>
            <a:stretch/>
          </p:blipFill>
          <p:spPr>
            <a:xfrm>
              <a:off x="941" y="882"/>
              <a:ext cx="6578623" cy="3655835"/>
            </a:xfrm>
            <a:prstGeom prst="rect">
              <a:avLst/>
            </a:prstGeom>
          </p:spPr>
        </p:pic>
        <mc:AlternateContent xmlns:mc="http://schemas.openxmlformats.org/markup-compatibility/2006" xmlns:a14="http://schemas.microsoft.com/office/drawing/2010/main">
          <mc:Choice Requires="a14">
            <p:sp>
              <p:nvSpPr>
                <p:cNvPr id="23" name="Text Box 21">
                  <a:extLst>
                    <a:ext uri="{FF2B5EF4-FFF2-40B4-BE49-F238E27FC236}">
                      <a16:creationId xmlns:a16="http://schemas.microsoft.com/office/drawing/2014/main" id="{1A76E4CA-227E-4FE0-A801-7D5C7831239E}"/>
                    </a:ext>
                  </a:extLst>
                </p:cNvPr>
                <p:cNvSpPr txBox="1"/>
                <p:nvPr/>
              </p:nvSpPr>
              <p:spPr>
                <a:xfrm>
                  <a:off x="0" y="3714750"/>
                  <a:ext cx="6580505" cy="76404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just">
                    <a:spcBef>
                      <a:spcPts val="0"/>
                    </a:spcBef>
                    <a:spcAft>
                      <a:spcPts val="1000"/>
                    </a:spcAft>
                  </a:pPr>
                  <a:r>
                    <a:rPr lang="en-US" sz="1200" i="0" dirty="0">
                      <a:effectLst/>
                      <a:latin typeface="Times New Roman" panose="02020603050405020304" pitchFamily="18" charset="0"/>
                      <a:ea typeface="Times New Roman" panose="02020603050405020304" pitchFamily="18" charset="0"/>
                    </a:rPr>
                    <a:t>a) The measured heights based on sensor data </a:t>
                  </a:r>
                  <a14:m>
                    <m:oMath xmlns:m="http://schemas.openxmlformats.org/officeDocument/2006/math">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h</m:t>
                          </m:r>
                        </m:e>
                        <m:sub>
                          <m:r>
                            <a:rPr lang="en-US" sz="1200" i="1">
                              <a:effectLst/>
                              <a:latin typeface="Cambria Math" panose="02040503050406030204" pitchFamily="18" charset="0"/>
                              <a:ea typeface="Times New Roman" panose="02020603050405020304" pitchFamily="18" charset="0"/>
                            </a:rPr>
                            <m:t>𝑚𝑒𝑎𝑠</m:t>
                          </m:r>
                        </m:sub>
                      </m:sSub>
                    </m:oMath>
                  </a14:m>
                  <a:r>
                    <a:rPr lang="en-US" sz="1200" i="0" dirty="0">
                      <a:effectLst/>
                      <a:latin typeface="Times New Roman" panose="02020603050405020304" pitchFamily="18" charset="0"/>
                      <a:ea typeface="Times New Roman" panose="02020603050405020304" pitchFamily="18" charset="0"/>
                    </a:rPr>
                    <a:t> and the reference heights </a:t>
                  </a:r>
                  <a14:m>
                    <m:oMath xmlns:m="http://schemas.openxmlformats.org/officeDocument/2006/math">
                      <m:r>
                        <a:rPr lang="en-US" sz="1200" i="1">
                          <a:effectLst/>
                          <a:latin typeface="Cambria Math" panose="02040503050406030204" pitchFamily="18" charset="0"/>
                          <a:ea typeface="Times New Roman" panose="02020603050405020304" pitchFamily="18" charset="0"/>
                        </a:rPr>
                        <m:t>𝑟</m:t>
                      </m:r>
                    </m:oMath>
                  </a14:m>
                  <a:r>
                    <a:rPr lang="en-US" sz="1200" i="0" dirty="0">
                      <a:effectLst/>
                      <a:latin typeface="Times New Roman" panose="02020603050405020304" pitchFamily="18" charset="0"/>
                      <a:ea typeface="Times New Roman" panose="02020603050405020304" pitchFamily="18" charset="0"/>
                    </a:rPr>
                    <a:t> for all six actuators. There is minimal absolute error between the mapped height from the magnetic sensing data and the commanded reference displacement, which is shown below each height subplot. The mean </a:t>
                  </a:r>
                  <a14:m>
                    <m:oMath xmlns:m="http://schemas.openxmlformats.org/officeDocument/2006/math">
                      <m:r>
                        <a:rPr lang="en-US" sz="1200" i="1">
                          <a:solidFill>
                            <a:srgbClr val="000000"/>
                          </a:solidFill>
                          <a:effectLst/>
                          <a:latin typeface="Cambria Math" panose="02040503050406030204" pitchFamily="18" charset="0"/>
                          <a:ea typeface="Times New Roman" panose="02020603050405020304" pitchFamily="18" charset="0"/>
                        </a:rPr>
                        <m:t>|</m:t>
                      </m:r>
                      <m:r>
                        <a:rPr lang="en-US" sz="1200" i="1">
                          <a:solidFill>
                            <a:srgbClr val="000000"/>
                          </a:solidFill>
                          <a:effectLst/>
                          <a:latin typeface="Cambria Math" panose="02040503050406030204" pitchFamily="18" charset="0"/>
                          <a:ea typeface="Times New Roman" panose="02020603050405020304" pitchFamily="18" charset="0"/>
                        </a:rPr>
                        <m:t>𝑒</m:t>
                      </m:r>
                      <m:r>
                        <a:rPr lang="en-US" sz="1200" i="1">
                          <a:solidFill>
                            <a:srgbClr val="000000"/>
                          </a:solidFill>
                          <a:effectLst/>
                          <a:latin typeface="Cambria Math" panose="02040503050406030204" pitchFamily="18" charset="0"/>
                          <a:ea typeface="Times New Roman" panose="02020603050405020304" pitchFamily="18" charset="0"/>
                        </a:rPr>
                        <m:t>|</m:t>
                      </m:r>
                    </m:oMath>
                  </a14:m>
                  <a:r>
                    <a:rPr lang="en-US" sz="1200" b="1" i="1" dirty="0">
                      <a:effectLst/>
                      <a:latin typeface="Times New Roman" panose="02020603050405020304" pitchFamily="18" charset="0"/>
                      <a:ea typeface="Times New Roman" panose="02020603050405020304" pitchFamily="18" charset="0"/>
                    </a:rPr>
                    <a:t> </a:t>
                  </a:r>
                  <a:r>
                    <a:rPr lang="en-US" sz="1200" i="0" dirty="0">
                      <a:effectLst/>
                      <a:latin typeface="Times New Roman" panose="02020603050405020304" pitchFamily="18" charset="0"/>
                      <a:ea typeface="Times New Roman" panose="02020603050405020304" pitchFamily="18" charset="0"/>
                    </a:rPr>
                    <a:t>across all six actuators is 0.093</a:t>
                  </a:r>
                  <a:r>
                    <a:rPr lang="en-US" sz="1200" i="1" dirty="0">
                      <a:effectLst/>
                      <a:latin typeface="Times New Roman" panose="02020603050405020304" pitchFamily="18" charset="0"/>
                      <a:ea typeface="Times New Roman" panose="02020603050405020304" pitchFamily="18" charset="0"/>
                    </a:rPr>
                    <a:t> </a:t>
                  </a:r>
                  <a:r>
                    <a:rPr lang="en-US" sz="1200" i="0" dirty="0">
                      <a:effectLst/>
                      <a:latin typeface="Times New Roman" panose="02020603050405020304" pitchFamily="18" charset="0"/>
                      <a:ea typeface="Times New Roman" panose="02020603050405020304" pitchFamily="18" charset="0"/>
                    </a:rPr>
                    <a:t>mm. (b) The measured </a:t>
                  </a: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rPr>
                          </m:ctrlPr>
                        </m:sSubPr>
                        <m:e>
                          <m:r>
                            <a:rPr lang="en-US" sz="1200" b="1" i="1">
                              <a:effectLst/>
                              <a:latin typeface="Cambria Math" panose="02040503050406030204" pitchFamily="18" charset="0"/>
                              <a:ea typeface="Times New Roman" panose="02020603050405020304" pitchFamily="18" charset="0"/>
                            </a:rPr>
                            <m:t>𝒑</m:t>
                          </m:r>
                        </m:e>
                        <m:sub>
                          <m:r>
                            <a:rPr lang="en-US" sz="1200" b="1" i="1">
                              <a:effectLst/>
                              <a:latin typeface="Cambria Math" panose="02040503050406030204" pitchFamily="18" charset="0"/>
                              <a:ea typeface="Times New Roman" panose="02020603050405020304" pitchFamily="18" charset="0"/>
                            </a:rPr>
                            <m:t>𝒎𝒆𝒂𝒔</m:t>
                          </m:r>
                        </m:sub>
                      </m:sSub>
                    </m:oMath>
                  </a14:m>
                  <a:r>
                    <a:rPr lang="en-US" sz="1200" i="0" dirty="0">
                      <a:effectLst/>
                      <a:latin typeface="Times New Roman" panose="02020603050405020304" pitchFamily="18" charset="0"/>
                      <a:ea typeface="Times New Roman" panose="02020603050405020304" pitchFamily="18" charset="0"/>
                    </a:rPr>
                    <a:t> and reference end effector positions </a:t>
                  </a:r>
                  <a14:m>
                    <m:oMath xmlns:m="http://schemas.openxmlformats.org/officeDocument/2006/math">
                      <m:r>
                        <a:rPr lang="en-US" sz="1200" b="1" i="1">
                          <a:effectLst/>
                          <a:latin typeface="Cambria Math" panose="02040503050406030204" pitchFamily="18" charset="0"/>
                          <a:ea typeface="Times New Roman" panose="02020603050405020304" pitchFamily="18" charset="0"/>
                        </a:rPr>
                        <m:t>𝒑</m:t>
                      </m:r>
                    </m:oMath>
                  </a14:m>
                  <a:r>
                    <a:rPr lang="en-US" sz="1200" i="0" dirty="0">
                      <a:effectLst/>
                      <a:latin typeface="Times New Roman" panose="02020603050405020304" pitchFamily="18" charset="0"/>
                      <a:ea typeface="Times New Roman" panose="02020603050405020304" pitchFamily="18" charset="0"/>
                    </a:rPr>
                    <a:t> start at </a:t>
                  </a: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rPr>
                          </m:ctrlPr>
                        </m:sSubPr>
                        <m:e>
                          <m:r>
                            <a:rPr lang="en-US" sz="1200" b="1" i="1">
                              <a:effectLst/>
                              <a:latin typeface="Cambria Math" panose="02040503050406030204" pitchFamily="18" charset="0"/>
                              <a:ea typeface="Times New Roman" panose="02020603050405020304" pitchFamily="18" charset="0"/>
                            </a:rPr>
                            <m:t>𝒑</m:t>
                          </m:r>
                        </m:e>
                        <m:sub>
                          <m:r>
                            <a:rPr lang="en-US" sz="1200" b="1" i="1">
                              <a:effectLst/>
                              <a:latin typeface="Cambria Math" panose="02040503050406030204" pitchFamily="18" charset="0"/>
                              <a:ea typeface="Times New Roman" panose="02020603050405020304" pitchFamily="18" charset="0"/>
                            </a:rPr>
                            <m:t>𝟎</m:t>
                          </m:r>
                        </m:sub>
                      </m:sSub>
                    </m:oMath>
                  </a14:m>
                  <a:r>
                    <a:rPr lang="en-US" sz="1200" i="0" dirty="0">
                      <a:effectLst/>
                      <a:latin typeface="Times New Roman" panose="02020603050405020304" pitchFamily="18" charset="0"/>
                      <a:ea typeface="Times New Roman" panose="02020603050405020304" pitchFamily="18" charset="0"/>
                    </a:rPr>
                    <a:t> = (0,0,0) and move up along a predetermined spiral as each actuator follows the prescribed profile shown in (a). Tracking a reference conical helix demonstrates the precise control that the platform can accomplish using the magnetic sensing mechanism and a basic control method. The mean of the overall residual error (</a:t>
                  </a:r>
                  <a14:m>
                    <m:oMath xmlns:m="http://schemas.openxmlformats.org/officeDocument/2006/math">
                      <m:r>
                        <a:rPr lang="en-US" sz="1200" i="1">
                          <a:solidFill>
                            <a:srgbClr val="000000"/>
                          </a:solidFill>
                          <a:effectLst/>
                          <a:latin typeface="Cambria Math" panose="02040503050406030204" pitchFamily="18" charset="0"/>
                          <a:ea typeface="Times New Roman" panose="02020603050405020304" pitchFamily="18" charset="0"/>
                        </a:rPr>
                        <m:t>|</m:t>
                      </m:r>
                      <m:r>
                        <a:rPr lang="en-US" sz="1200" i="1">
                          <a:solidFill>
                            <a:srgbClr val="000000"/>
                          </a:solidFill>
                          <a:effectLst/>
                          <a:latin typeface="Cambria Math" panose="02040503050406030204" pitchFamily="18" charset="0"/>
                          <a:ea typeface="Times New Roman" panose="02020603050405020304" pitchFamily="18" charset="0"/>
                        </a:rPr>
                        <m:t>𝑒</m:t>
                      </m:r>
                      <m:r>
                        <a:rPr lang="en-US" sz="1200" i="1">
                          <a:solidFill>
                            <a:srgbClr val="000000"/>
                          </a:solidFill>
                          <a:effectLst/>
                          <a:latin typeface="Cambria Math" panose="02040503050406030204" pitchFamily="18" charset="0"/>
                          <a:ea typeface="Times New Roman" panose="02020603050405020304" pitchFamily="18" charset="0"/>
                        </a:rPr>
                        <m:t>|</m:t>
                      </m:r>
                    </m:oMath>
                  </a14:m>
                  <a:r>
                    <a:rPr lang="en-US" sz="1200" i="0" baseline="-25000" dirty="0" err="1">
                      <a:solidFill>
                        <a:srgbClr val="000000"/>
                      </a:solidFill>
                      <a:effectLst/>
                      <a:latin typeface="Times New Roman" panose="02020603050405020304" pitchFamily="18" charset="0"/>
                      <a:ea typeface="Times New Roman" panose="02020603050405020304" pitchFamily="18" charset="0"/>
                    </a:rPr>
                    <a:t>xyz</a:t>
                  </a:r>
                  <a:r>
                    <a:rPr lang="en-US" sz="1200" i="0" dirty="0">
                      <a:solidFill>
                        <a:srgbClr val="000000"/>
                      </a:solidFill>
                      <a:effectLst/>
                      <a:latin typeface="Times New Roman" panose="02020603050405020304" pitchFamily="18" charset="0"/>
                      <a:ea typeface="Times New Roman" panose="02020603050405020304" pitchFamily="18" charset="0"/>
                    </a:rPr>
                    <a:t>) shows the magnitude of the error between </a:t>
                  </a:r>
                  <a14:m>
                    <m:oMath xmlns:m="http://schemas.openxmlformats.org/officeDocument/2006/math">
                      <m:sSub>
                        <m:sSubPr>
                          <m:ctrlPr>
                            <a:rPr lang="en-US" sz="1200" b="1" i="1">
                              <a:effectLst/>
                              <a:latin typeface="Cambria Math" panose="02040503050406030204" pitchFamily="18" charset="0"/>
                              <a:ea typeface="Times New Roman" panose="02020603050405020304" pitchFamily="18" charset="0"/>
                            </a:rPr>
                          </m:ctrlPr>
                        </m:sSubPr>
                        <m:e>
                          <m:r>
                            <a:rPr lang="en-US" sz="1200" b="1" i="1">
                              <a:effectLst/>
                              <a:latin typeface="Cambria Math" panose="02040503050406030204" pitchFamily="18" charset="0"/>
                              <a:ea typeface="Times New Roman" panose="02020603050405020304" pitchFamily="18" charset="0"/>
                            </a:rPr>
                            <m:t>𝒑</m:t>
                          </m:r>
                        </m:e>
                        <m:sub>
                          <m:r>
                            <a:rPr lang="en-US" sz="1200" b="1" i="1">
                              <a:effectLst/>
                              <a:latin typeface="Cambria Math" panose="02040503050406030204" pitchFamily="18" charset="0"/>
                              <a:ea typeface="Times New Roman" panose="02020603050405020304" pitchFamily="18" charset="0"/>
                            </a:rPr>
                            <m:t>𝒎𝒆𝒂𝒔</m:t>
                          </m:r>
                        </m:sub>
                      </m:sSub>
                    </m:oMath>
                  </a14:m>
                  <a:r>
                    <a:rPr lang="en-US" sz="1200" b="1" i="0" dirty="0">
                      <a:effectLst/>
                      <a:latin typeface="Times New Roman" panose="02020603050405020304" pitchFamily="18" charset="0"/>
                      <a:ea typeface="Times New Roman" panose="02020603050405020304" pitchFamily="18" charset="0"/>
                    </a:rPr>
                    <a:t> </a:t>
                  </a:r>
                  <a:r>
                    <a:rPr lang="en-US" sz="1200" i="0" dirty="0">
                      <a:effectLst/>
                      <a:latin typeface="Times New Roman" panose="02020603050405020304" pitchFamily="18" charset="0"/>
                      <a:ea typeface="Times New Roman" panose="02020603050405020304" pitchFamily="18" charset="0"/>
                    </a:rPr>
                    <a:t>and </a:t>
                  </a:r>
                  <a14:m>
                    <m:oMath xmlns:m="http://schemas.openxmlformats.org/officeDocument/2006/math">
                      <m:r>
                        <a:rPr lang="en-US" sz="1200" b="1" i="1">
                          <a:effectLst/>
                          <a:latin typeface="Cambria Math" panose="02040503050406030204" pitchFamily="18" charset="0"/>
                          <a:ea typeface="Times New Roman" panose="02020603050405020304" pitchFamily="18" charset="0"/>
                        </a:rPr>
                        <m:t>𝒑</m:t>
                      </m:r>
                    </m:oMath>
                  </a14:m>
                  <a:r>
                    <a:rPr lang="en-US" sz="1200" i="0" dirty="0">
                      <a:effectLst/>
                      <a:latin typeface="Times New Roman" panose="02020603050405020304" pitchFamily="18" charset="0"/>
                      <a:ea typeface="Times New Roman" panose="02020603050405020304" pitchFamily="18" charset="0"/>
                    </a:rPr>
                    <a:t>.</a:t>
                  </a:r>
                  <a:endParaRPr lang="en-US" sz="1200" i="1" dirty="0">
                    <a:effectLst/>
                    <a:latin typeface="Times New Roman" panose="02020603050405020304" pitchFamily="18" charset="0"/>
                    <a:ea typeface="Times New Roman" panose="02020603050405020304" pitchFamily="18" charset="0"/>
                  </a:endParaRPr>
                </a:p>
              </p:txBody>
            </p:sp>
          </mc:Choice>
          <mc:Fallback xmlns="">
            <p:sp>
              <p:nvSpPr>
                <p:cNvPr id="23" name="Text Box 21">
                  <a:extLst>
                    <a:ext uri="{FF2B5EF4-FFF2-40B4-BE49-F238E27FC236}">
                      <a16:creationId xmlns:a16="http://schemas.microsoft.com/office/drawing/2014/main" id="{1A76E4CA-227E-4FE0-A801-7D5C7831239E}"/>
                    </a:ext>
                  </a:extLst>
                </p:cNvPr>
                <p:cNvSpPr txBox="1">
                  <a:spLocks noRot="1" noChangeAspect="1" noMove="1" noResize="1" noEditPoints="1" noAdjustHandles="1" noChangeArrowheads="1" noChangeShapeType="1" noTextEdit="1"/>
                </p:cNvSpPr>
                <p:nvPr/>
              </p:nvSpPr>
              <p:spPr>
                <a:xfrm>
                  <a:off x="0" y="3714750"/>
                  <a:ext cx="6580505" cy="764045"/>
                </a:xfrm>
                <a:prstGeom prst="rect">
                  <a:avLst/>
                </a:prstGeom>
                <a:blipFill>
                  <a:blip r:embed="rId4"/>
                  <a:stretch>
                    <a:fillRect l="-1178" t="-5195" r="-1105" b="-2727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83826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880</Words>
  <Application>Microsoft Office PowerPoint</Application>
  <PresentationFormat>Widescreen</PresentationFormat>
  <Paragraphs>90</Paragraphs>
  <Slides>8</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Calibri Light</vt:lpstr>
      <vt:lpstr>Cambria Math</vt:lpstr>
      <vt:lpstr>Century Schoolbook</vt:lpstr>
      <vt:lpstr>Times New Roman</vt:lpstr>
      <vt:lpstr>Wingdings 2</vt:lpstr>
      <vt:lpstr>Office Theme</vt:lpstr>
      <vt:lpstr>1_View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Khoi Dang Ly</dc:creator>
  <cp:lastModifiedBy>Khoi Dang Ly</cp:lastModifiedBy>
  <cp:revision>3</cp:revision>
  <dcterms:created xsi:type="dcterms:W3CDTF">2021-08-21T13:30:20Z</dcterms:created>
  <dcterms:modified xsi:type="dcterms:W3CDTF">2021-08-21T13:48:44Z</dcterms:modified>
</cp:coreProperties>
</file>